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64" r:id="rId4"/>
    <p:sldId id="269" r:id="rId5"/>
    <p:sldId id="270" r:id="rId6"/>
    <p:sldId id="272" r:id="rId7"/>
    <p:sldId id="263" r:id="rId8"/>
    <p:sldId id="271" r:id="rId9"/>
    <p:sldId id="258" r:id="rId10"/>
  </p:sldIdLst>
  <p:sldSz cx="12192000" cy="6858000"/>
  <p:notesSz cx="6858000" cy="9144000"/>
  <p:custShowLst>
    <p:custShow name="Presentazione Prova" id="0">
      <p:sldLst>
        <p:sld r:id="rId2"/>
        <p:sld r:id="rId3"/>
        <p:sld r:id="rId4"/>
        <p:sld r:id="rId5"/>
        <p:sld r:id="rId6"/>
        <p:sld r:id="rId7"/>
        <p:sld r:id="rId8"/>
        <p:sld r:id="rId9"/>
        <p:sld r:id="rId10"/>
      </p:sldLst>
    </p:custShow>
    <p:custShow name="Copia di Presentazione Prova" id="1">
      <p:sldLst>
        <p:sld r:id="rId2"/>
        <p:sld r:id="rId3"/>
        <p:sld r:id="rId4"/>
        <p:sld r:id="rId5"/>
        <p:sld r:id="rId6"/>
        <p:sld r:id="rId7"/>
        <p:sld r:id="rId8"/>
        <p:sld r:id="rId9"/>
        <p:sld r:id="rId10"/>
      </p:sldLst>
    </p:custShow>
    <p:custShow name="Copia 2 di Presentazione Prova" id="2">
      <p:sldLst>
        <p:sld r:id="rId2"/>
        <p:sld r:id="rId3"/>
        <p:sld r:id="rId4"/>
        <p:sld r:id="rId5"/>
        <p:sld r:id="rId6"/>
        <p:sld r:id="rId7"/>
        <p:sld r:id="rId8"/>
        <p:sld r:id="rId9"/>
        <p:sld r:id="rId10"/>
      </p:sldLst>
    </p:custShow>
  </p:custShow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ssana Novi" initials="RN" lastIdx="1" clrIdx="0">
    <p:extLst>
      <p:ext uri="{19B8F6BF-5375-455C-9EA6-DF929625EA0E}">
        <p15:presenceInfo xmlns:p15="http://schemas.microsoft.com/office/powerpoint/2012/main" userId="6da46c03bfcddaf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9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5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598A8B-DA0A-4FF1-95AF-CFA57B81A8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C0A2A4A-295D-4919-BC85-8E3B12BB34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22D3F1A-80C2-46F7-92C6-0D048DE8C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CB7B-0E35-47A6-827A-8CD418E67930}" type="datetimeFigureOut">
              <a:rPr lang="it-IT" smtClean="0"/>
              <a:t>31/10/2022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C2380C1-BBB4-45C0-B02D-541F5FE26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933BCAE-E3CB-485D-AAB7-F9F99990C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338A0-38CD-4385-A0D0-53B59B6340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0545487"/>
      </p:ext>
    </p:extLst>
  </p:cSld>
  <p:clrMapOvr>
    <a:masterClrMapping/>
  </p:clrMapOvr>
  <p:transition advTm="4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8FA81C-9512-4843-9E23-8B6094C03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5F87D3F-F9B2-4304-A852-BE300D9AD9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0122CFB-0AA5-4A06-9B2F-E67399CF1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CB7B-0E35-47A6-827A-8CD418E67930}" type="datetimeFigureOut">
              <a:rPr lang="it-IT" smtClean="0"/>
              <a:t>31/10/2022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7FCAD94-AD28-496E-AE59-8FB2A6798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42F301C-5714-44B2-B6F7-3ACF13018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338A0-38CD-4385-A0D0-53B59B6340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1241073"/>
      </p:ext>
    </p:extLst>
  </p:cSld>
  <p:clrMapOvr>
    <a:masterClrMapping/>
  </p:clrMapOvr>
  <p:transition advTm="4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127DF5C-D01D-4EE5-9912-293970BA6E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B308C72-A9B6-40C4-85E3-5BD910D49D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0F732E1-E6C2-48A0-909E-EEC1F06B7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CB7B-0E35-47A6-827A-8CD418E67930}" type="datetimeFigureOut">
              <a:rPr lang="it-IT" smtClean="0"/>
              <a:t>31/10/2022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463B81-9DF4-4C0A-88E9-04E068FF1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CBA5CE0-4655-454D-A47F-EBFACBE02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338A0-38CD-4385-A0D0-53B59B6340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3004368"/>
      </p:ext>
    </p:extLst>
  </p:cSld>
  <p:clrMapOvr>
    <a:masterClrMapping/>
  </p:clrMapOvr>
  <p:transition advTm="4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1BB30C-E106-4E07-BAC8-0D7C7AF8E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E05832A-2D45-4621-BE45-3E98250A97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3C414A4-0B6E-45A6-94E5-66C783B4E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CB7B-0E35-47A6-827A-8CD418E67930}" type="datetimeFigureOut">
              <a:rPr lang="it-IT" smtClean="0"/>
              <a:t>31/10/2022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78E77FD-218D-43C1-8840-E3EB37C5E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361434C-CD10-4CF9-A7BC-4BB61861D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338A0-38CD-4385-A0D0-53B59B6340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7638971"/>
      </p:ext>
    </p:extLst>
  </p:cSld>
  <p:clrMapOvr>
    <a:masterClrMapping/>
  </p:clrMapOvr>
  <p:transition advTm="4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EB5415-5F38-407B-A6ED-3F0CA2271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5CF8617-E506-4CAA-9880-CF474DA87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823DEC7-284F-4F3A-BA94-0C65B8A12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CB7B-0E35-47A6-827A-8CD418E67930}" type="datetimeFigureOut">
              <a:rPr lang="it-IT" smtClean="0"/>
              <a:t>31/10/2022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40DE143-0AC7-4B10-88D9-042FEEA33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8AC7E3-4AF2-4518-9F32-EAF991AD7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338A0-38CD-4385-A0D0-53B59B6340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6985760"/>
      </p:ext>
    </p:extLst>
  </p:cSld>
  <p:clrMapOvr>
    <a:masterClrMapping/>
  </p:clrMapOvr>
  <p:transition advTm="4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A48455-A740-4926-B652-84664FDF0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68452AB-4F79-43E5-B90C-ECE486141D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747C519-B9DB-43D6-B237-2FE4A2206B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55A46D2-EFA9-423B-89DC-ADC30716D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CB7B-0E35-47A6-827A-8CD418E67930}" type="datetimeFigureOut">
              <a:rPr lang="it-IT" smtClean="0"/>
              <a:t>31/10/2022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5BE0CCA-50A6-4BC6-BCFB-460A7A5B8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48F20CB-0F34-4B1E-92C8-434945CD4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338A0-38CD-4385-A0D0-53B59B6340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8351838"/>
      </p:ext>
    </p:extLst>
  </p:cSld>
  <p:clrMapOvr>
    <a:masterClrMapping/>
  </p:clrMapOvr>
  <p:transition advTm="4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5D2F6D-5F11-4B05-A78E-AEE3CEC95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17A7071-A38A-437B-880A-246B7BABF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B5042E1-204D-4E46-AB54-F7A87B00C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806065F-EABC-4681-BCD1-A5C1A15179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58AE829-3AC2-46DE-B5AD-16E515499D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D0119CF-189E-4DC3-9FF4-CECC31B95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CB7B-0E35-47A6-827A-8CD418E67930}" type="datetimeFigureOut">
              <a:rPr lang="it-IT" smtClean="0"/>
              <a:t>31/10/2022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8B41BD4-74D9-4F24-975F-CCE4ABF00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B86C40C-66EA-47C1-B705-945792400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338A0-38CD-4385-A0D0-53B59B6340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053774"/>
      </p:ext>
    </p:extLst>
  </p:cSld>
  <p:clrMapOvr>
    <a:masterClrMapping/>
  </p:clrMapOvr>
  <p:transition advTm="4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1E47C3-D2B5-4146-B910-A6111B7C0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F916D47-1D95-4B20-B174-E1C8223D1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CB7B-0E35-47A6-827A-8CD418E67930}" type="datetimeFigureOut">
              <a:rPr lang="it-IT" smtClean="0"/>
              <a:t>31/10/2022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26E0D97-3E2B-4E51-9DE5-0E70E5FA8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E3F7DD9-71FD-4A46-9FAA-161C0C2E3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338A0-38CD-4385-A0D0-53B59B6340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8191278"/>
      </p:ext>
    </p:extLst>
  </p:cSld>
  <p:clrMapOvr>
    <a:masterClrMapping/>
  </p:clrMapOvr>
  <p:transition advTm="4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CFBCC81-0A2D-4B80-850C-1F81C1D14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CB7B-0E35-47A6-827A-8CD418E67930}" type="datetimeFigureOut">
              <a:rPr lang="it-IT" smtClean="0"/>
              <a:t>31/10/2022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2004F2D-9F10-482D-9995-009D0011D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AE76773-749B-441E-A15A-9DAC19FCC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338A0-38CD-4385-A0D0-53B59B6340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8733192"/>
      </p:ext>
    </p:extLst>
  </p:cSld>
  <p:clrMapOvr>
    <a:masterClrMapping/>
  </p:clrMapOvr>
  <p:transition advTm="4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7E94B8-A81E-4E30-806C-7ABA13A82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C123788-6825-4A6B-89EB-C7EB445C2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0B29478-BA80-4470-BF7C-06E3E75511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3FFF9ED-8E6F-4430-B71D-360F1D70C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CB7B-0E35-47A6-827A-8CD418E67930}" type="datetimeFigureOut">
              <a:rPr lang="it-IT" smtClean="0"/>
              <a:t>31/10/2022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B43DED5-C9C5-4C2A-8E89-34517D6BD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8C10BC5-DE41-4728-A67B-82759BE63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338A0-38CD-4385-A0D0-53B59B6340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7914747"/>
      </p:ext>
    </p:extLst>
  </p:cSld>
  <p:clrMapOvr>
    <a:masterClrMapping/>
  </p:clrMapOvr>
  <p:transition advTm="4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454259-59FC-46B0-85F6-FD137B22A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2653A08-EC08-442B-93AB-50E57C36F1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8205145-2F88-487D-A5DF-E33311B528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5E838BD-69FA-4F22-8F6D-7872AA1D3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CB7B-0E35-47A6-827A-8CD418E67930}" type="datetimeFigureOut">
              <a:rPr lang="it-IT" smtClean="0"/>
              <a:t>31/10/2022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DDBD1F9-089B-411C-AE1C-2532AFEC6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E58206D-3E9A-4008-BD0D-C0F2BA4B3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338A0-38CD-4385-A0D0-53B59B6340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0435232"/>
      </p:ext>
    </p:extLst>
  </p:cSld>
  <p:clrMapOvr>
    <a:masterClrMapping/>
  </p:clrMapOvr>
  <p:transition advTm="4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D4354F1-7273-4ED4-81CC-EBB397646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BE0BDC4-2882-46F8-9A5B-384B6704E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679EADF-A8B9-415D-B56E-C365555FCE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0CB7B-0E35-47A6-827A-8CD418E67930}" type="datetimeFigureOut">
              <a:rPr lang="it-IT" smtClean="0"/>
              <a:t>31/10/2022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D200014-CE20-46BA-B1C4-84A677E676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2F0E7E8-7C3A-42B6-8B9B-0D6F46DEFC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338A0-38CD-4385-A0D0-53B59B6340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4040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4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ww.polocattaneo.it/polo/wp-content/uploads/2019/10/SoloLogo-e15708668799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950" y="322534"/>
            <a:ext cx="4394087" cy="156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6035037" y="322534"/>
            <a:ext cx="4533399" cy="1567226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it-IT" sz="3100" dirty="0"/>
              <a:t>I.S.I.S.S. </a:t>
            </a:r>
            <a:br>
              <a:rPr lang="it-IT" sz="3100" dirty="0"/>
            </a:br>
            <a:r>
              <a:rPr lang="it-IT" sz="3100" dirty="0"/>
              <a:t>POLO CATTANEO</a:t>
            </a:r>
            <a:br>
              <a:rPr lang="it-IT" sz="3100" dirty="0"/>
            </a:br>
            <a:r>
              <a:rPr lang="it-IT" sz="3100" dirty="0"/>
              <a:t>CECINA</a:t>
            </a:r>
            <a:br>
              <a:rPr lang="it-IT" sz="3100" dirty="0"/>
            </a:br>
            <a:r>
              <a:rPr lang="it-IT" sz="1800" dirty="0"/>
              <a:t>WWW.POLOCATTANEO.IT</a:t>
            </a:r>
          </a:p>
        </p:txBody>
      </p:sp>
      <p:sp>
        <p:nvSpPr>
          <p:cNvPr id="5" name="Rettangolo 4"/>
          <p:cNvSpPr/>
          <p:nvPr/>
        </p:nvSpPr>
        <p:spPr>
          <a:xfrm>
            <a:off x="1800226" y="2633889"/>
            <a:ext cx="8842485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8000" dirty="0">
                <a:solidFill>
                  <a:srgbClr val="FF0000"/>
                </a:solidFill>
                <a:latin typeface="Mistral" panose="03090702030407020403" pitchFamily="66" charset="0"/>
              </a:rPr>
              <a:t>Lingua e Cultura Spagnola</a:t>
            </a:r>
          </a:p>
          <a:p>
            <a:r>
              <a:rPr lang="it-IT" sz="8000" dirty="0">
                <a:solidFill>
                  <a:srgbClr val="FF0000"/>
                </a:solidFill>
                <a:latin typeface="Mistral" panose="03090702030407020403" pitchFamily="66" charset="0"/>
              </a:rPr>
              <a:t>Orientamento 2022-2023</a:t>
            </a:r>
          </a:p>
        </p:txBody>
      </p:sp>
      <p:pic>
        <p:nvPicPr>
          <p:cNvPr id="7" name="2_5323604623292894404">
            <a:hlinkClick r:id="" action="ppaction://media"/>
            <a:extLst>
              <a:ext uri="{FF2B5EF4-FFF2-40B4-BE49-F238E27FC236}">
                <a16:creationId xmlns:a16="http://schemas.microsoft.com/office/drawing/2014/main" id="{9A2E976C-27AA-1733-822B-F647C99EFF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84659" y="59809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137826"/>
      </p:ext>
    </p:extLst>
  </p:cSld>
  <p:clrMapOvr>
    <a:masterClrMapping/>
  </p:clrMapOvr>
  <p:transition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54185" y="299811"/>
            <a:ext cx="5018315" cy="1028246"/>
          </a:xfrm>
        </p:spPr>
        <p:txBody>
          <a:bodyPr>
            <a:normAutofit fontScale="90000"/>
          </a:bodyPr>
          <a:lstStyle/>
          <a:p>
            <a:r>
              <a:rPr lang="it-IT" dirty="0">
                <a:latin typeface="Mistral" panose="03090702030407020403" pitchFamily="66" charset="0"/>
              </a:rPr>
              <a:t>QUANTE ORE SETTIMANALI 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05543" y="1520825"/>
            <a:ext cx="10515600" cy="435133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it-IT" sz="2400" b="1" dirty="0">
                <a:latin typeface="Ink Free" panose="03080402000500000000" pitchFamily="66" charset="0"/>
              </a:rPr>
              <a:t>TECNICO ECONOMICO AFM-SIA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it-IT" sz="2400" dirty="0">
                <a:latin typeface="Ink Free" panose="03080402000500000000" pitchFamily="66" charset="0"/>
              </a:rPr>
              <a:t>AMMINISTRAZ. FINANZA E MARKETING 3 ORE SETTIMANALI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it-IT" sz="2400" dirty="0">
                <a:latin typeface="Ink Free" panose="03080402000500000000" pitchFamily="66" charset="0"/>
              </a:rPr>
              <a:t>SISTEMI INFORMATIVI AZIENDALI 3 ORE SETTIMANALI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it-IT" sz="2400" b="1" dirty="0">
                <a:latin typeface="Ink Free" panose="03080402000500000000" pitchFamily="66" charset="0"/>
              </a:rPr>
              <a:t>PROFESSIONALE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it-IT" sz="2400" dirty="0">
                <a:latin typeface="Ink Free" panose="03080402000500000000" pitchFamily="66" charset="0"/>
              </a:rPr>
              <a:t>PROFESSIONALE E -COMMERCE 3 ORE SETTIMANALI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it-IT" sz="2400" b="1" dirty="0">
                <a:latin typeface="Ink Free" panose="03080402000500000000" pitchFamily="66" charset="0"/>
              </a:rPr>
              <a:t>TECNICO ECONOMICO TURISMO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it-IT" sz="2400" dirty="0">
                <a:latin typeface="Ink Free" panose="03080402000500000000" pitchFamily="66" charset="0"/>
              </a:rPr>
              <a:t>3 ORE SETTIMANALI SE SCEGLIETE LO SPAGNOLO COME SECONDA LINGUA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it-IT" sz="2400" dirty="0">
                <a:latin typeface="Ink Free" panose="03080402000500000000" pitchFamily="66" charset="0"/>
              </a:rPr>
              <a:t>3 ORE SETTIMANALI DALLA CLASSE III ALLA CLASSE V SE SCEGLIETE LO SPAGNOLO COME TERZA LINGUA</a:t>
            </a:r>
          </a:p>
        </p:txBody>
      </p:sp>
    </p:spTree>
    <p:extLst>
      <p:ext uri="{BB962C8B-B14F-4D97-AF65-F5344CB8AC3E}">
        <p14:creationId xmlns:p14="http://schemas.microsoft.com/office/powerpoint/2010/main" val="3911554064"/>
      </p:ext>
    </p:extLst>
  </p:cSld>
  <p:clrMapOvr>
    <a:masterClrMapping/>
  </p:clrMapOvr>
  <p:transition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ppa spagno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247" y="1716079"/>
            <a:ext cx="6637112" cy="463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314325" y="410261"/>
            <a:ext cx="118776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latin typeface="Ink Free" panose="03080402000500000000" pitchFamily="66" charset="0"/>
              </a:rPr>
              <a:t>Lo spagnolo è la lingua officiale di 21 paesi, con circa 350 milioni di madrelingua.</a:t>
            </a:r>
          </a:p>
        </p:txBody>
      </p:sp>
    </p:spTree>
    <p:extLst>
      <p:ext uri="{BB962C8B-B14F-4D97-AF65-F5344CB8AC3E}">
        <p14:creationId xmlns:p14="http://schemas.microsoft.com/office/powerpoint/2010/main" val="1896413717"/>
      </p:ext>
    </p:extLst>
  </p:cSld>
  <p:clrMapOvr>
    <a:masterClrMapping/>
  </p:clrMapOvr>
  <p:transition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48931" y="1078141"/>
            <a:ext cx="6924675" cy="12446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latin typeface="Mistral" panose="03090702030407020403" pitchFamily="66" charset="0"/>
              </a:rPr>
              <a:t>PERCHE’ IMPARARE LO SPAGNOLO?</a:t>
            </a:r>
            <a:br>
              <a:rPr lang="it-IT" dirty="0">
                <a:latin typeface="Mistral" panose="03090702030407020403" pitchFamily="66" charset="0"/>
              </a:rPr>
            </a:br>
            <a:endParaRPr lang="it-IT" dirty="0">
              <a:latin typeface="Mistral" panose="03090702030407020403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19161" y="2244725"/>
            <a:ext cx="10515600" cy="435133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endParaRPr lang="it-IT" dirty="0">
              <a:latin typeface="Ink Free" panose="03080402000500000000" pitchFamily="66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it-IT" dirty="0">
                <a:latin typeface="Ink Free" panose="03080402000500000000" pitchFamily="66" charset="0"/>
              </a:rPr>
              <a:t>Negli Stati Uniti è la seconda lingua più influente, parlata da 52 milioni di persone. Si calcola che nel 2050 conterà con la maggior popolazione di lingua spagnola del mondo.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it-IT" dirty="0">
                <a:latin typeface="Ink Free" panose="03080402000500000000" pitchFamily="66" charset="0"/>
              </a:rPr>
              <a:t>Anche in Asia lo spagnolo sta diventato sempre più importante. Solamente in Cina, circa 20.000 persone studiano lo spagnolo.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it-IT" dirty="0">
                <a:latin typeface="Ink Free" panose="03080402000500000000" pitchFamily="66" charset="0"/>
              </a:rPr>
              <a:t>Dopo l’inglese, è la seconda lingua più utilizzata nelle comunicazioni internazionali, oltre ad essere una delle sei lingue officiali delle Nazioni Unite insieme all’inglese, francese, russo, cinese ed arabo.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it-IT" dirty="0">
                <a:latin typeface="Ink Free" panose="03080402000500000000" pitchFamily="66" charset="0"/>
              </a:rPr>
              <a:t>Anche nel mondo degli affari, lo spagnolo è sempre </a:t>
            </a:r>
            <a:r>
              <a:rPr lang="it-IT" dirty="0" err="1">
                <a:latin typeface="Ink Free" panose="03080402000500000000" pitchFamily="66" charset="0"/>
              </a:rPr>
              <a:t>piú</a:t>
            </a:r>
            <a:r>
              <a:rPr lang="it-IT" dirty="0">
                <a:latin typeface="Ink Free" panose="03080402000500000000" pitchFamily="66" charset="0"/>
              </a:rPr>
              <a:t> richiesto</a:t>
            </a:r>
          </a:p>
          <a:p>
            <a:endParaRPr lang="it-IT" dirty="0"/>
          </a:p>
        </p:txBody>
      </p:sp>
      <p:pic>
        <p:nvPicPr>
          <p:cNvPr id="4" name="Picture 2" descr="Le 25 Lingue più Parlate al Mondo【Classifica Ufficiale】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376" y="0"/>
            <a:ext cx="3688624" cy="255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118365"/>
      </p:ext>
    </p:extLst>
  </p:cSld>
  <p:clrMapOvr>
    <a:masterClrMapping/>
  </p:clrMapOvr>
  <p:transition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3788228" y="417728"/>
            <a:ext cx="52048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5400" b="1" dirty="0">
                <a:latin typeface="Mistral" panose="03090702030407020403" pitchFamily="66" charset="0"/>
              </a:rPr>
              <a:t>INDIRIZZO</a:t>
            </a:r>
            <a:r>
              <a:rPr lang="it-IT" sz="5400" dirty="0">
                <a:latin typeface="Mistral" panose="03090702030407020403" pitchFamily="66" charset="0"/>
              </a:rPr>
              <a:t> </a:t>
            </a:r>
            <a:r>
              <a:rPr lang="it-IT" sz="5400" b="1" dirty="0">
                <a:latin typeface="Mistral" panose="03090702030407020403" pitchFamily="66" charset="0"/>
              </a:rPr>
              <a:t>TURISTICO</a:t>
            </a:r>
          </a:p>
        </p:txBody>
      </p:sp>
      <p:sp>
        <p:nvSpPr>
          <p:cNvPr id="7" name="Segnaposto contenuto 3">
            <a:extLst>
              <a:ext uri="{FF2B5EF4-FFF2-40B4-BE49-F238E27FC236}">
                <a16:creationId xmlns:a16="http://schemas.microsoft.com/office/drawing/2014/main" id="{4845F5D5-1A05-425D-9F67-9F8758719741}"/>
              </a:ext>
            </a:extLst>
          </p:cNvPr>
          <p:cNvSpPr txBox="1">
            <a:spLocks/>
          </p:cNvSpPr>
          <p:nvPr/>
        </p:nvSpPr>
        <p:spPr>
          <a:xfrm>
            <a:off x="0" y="1687304"/>
            <a:ext cx="12192000" cy="1573020"/>
          </a:xfrm>
          <a:prstGeom prst="rect">
            <a:avLst/>
          </a:prstGeom>
          <a:noFill/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3200" i="1" dirty="0">
                <a:latin typeface="Ink Free" panose="03080402000500000000" pitchFamily="66" charset="0"/>
              </a:rPr>
              <a:t>Se parli 3 lingue sei trilingue. Se parli 2 lingue sei bilingue.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it-IT" sz="3200" i="1" dirty="0">
                <a:latin typeface="Ink Free" panose="03080402000500000000" pitchFamily="66" charset="0"/>
              </a:rPr>
              <a:t>Se parli una sola lingua, rischi di restare per sempre fuori  dal mondo del lavoro</a:t>
            </a:r>
            <a:endParaRPr lang="it-IT" sz="3200" dirty="0">
              <a:latin typeface="Ink Free" panose="03080402000500000000" pitchFamily="66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it-IT" sz="3200" dirty="0">
                <a:latin typeface="Ink Free" panose="03080402000500000000" pitchFamily="66" charset="0"/>
              </a:rPr>
              <a:t>(Anonimo)</a:t>
            </a:r>
          </a:p>
          <a:p>
            <a:endParaRPr lang="it-IT" sz="2400" dirty="0">
              <a:latin typeface="Ink Free" panose="03080402000500000000" pitchFamily="66" charset="0"/>
            </a:endParaRPr>
          </a:p>
        </p:txBody>
      </p:sp>
      <p:pic>
        <p:nvPicPr>
          <p:cNvPr id="3074" name="Picture 2" descr="File:Logo Turespaña.png -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675" y="3260324"/>
            <a:ext cx="3132649" cy="343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470273"/>
      </p:ext>
    </p:extLst>
  </p:cSld>
  <p:clrMapOvr>
    <a:masterClrMapping/>
  </p:clrMapOvr>
  <p:transition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67A8739-B959-C172-BA0B-056ED6852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45666"/>
            <a:ext cx="10515600" cy="2542189"/>
          </a:xfrm>
        </p:spPr>
        <p:txBody>
          <a:bodyPr/>
          <a:lstStyle/>
          <a:p>
            <a:pPr marL="0" indent="0">
              <a:buNone/>
            </a:pPr>
            <a:r>
              <a:rPr lang="it-IT" sz="2800" dirty="0">
                <a:latin typeface="Ink Free" panose="03080402000500000000" pitchFamily="66" charset="0"/>
              </a:rPr>
              <a:t>Al turistico la lingua spagnola si può scegliere fin dal primo anno come seconda lingua, oppure a partire dal terzo anno.</a:t>
            </a:r>
          </a:p>
          <a:p>
            <a:pPr marL="0" indent="0">
              <a:buNone/>
            </a:pPr>
            <a:endParaRPr lang="it-IT" dirty="0">
              <a:latin typeface="Ink Free" panose="03080402000500000000" pitchFamily="66" charset="0"/>
            </a:endParaRPr>
          </a:p>
          <a:p>
            <a:pPr marL="0" indent="0">
              <a:buNone/>
            </a:pPr>
            <a:r>
              <a:rPr lang="it-IT" sz="2800" dirty="0">
                <a:latin typeface="Ink Free" panose="03080402000500000000" pitchFamily="66" charset="0"/>
              </a:rPr>
              <a:t>Da quest’anno sarà introdotta un’ora settimanale di conversazione con una docente madrelingua.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1028" name="Picture 4" descr="Visualizza immagine di origine">
            <a:extLst>
              <a:ext uri="{FF2B5EF4-FFF2-40B4-BE49-F238E27FC236}">
                <a16:creationId xmlns:a16="http://schemas.microsoft.com/office/drawing/2014/main" id="{087193AB-F365-F3BE-3872-7EE8BEE7F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462580"/>
            <a:ext cx="4722921" cy="2949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isualizza immagine di origine">
            <a:extLst>
              <a:ext uri="{FF2B5EF4-FFF2-40B4-BE49-F238E27FC236}">
                <a16:creationId xmlns:a16="http://schemas.microsoft.com/office/drawing/2014/main" id="{205AC320-DFC9-850F-AF2E-9541D6E85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50" y="3429000"/>
            <a:ext cx="3977196" cy="2982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293626"/>
      </p:ext>
    </p:extLst>
  </p:cSld>
  <p:clrMapOvr>
    <a:masterClrMapping/>
  </p:clrMapOvr>
  <p:transition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tandemmadrid.com/es/wp-content/uploads/sites/4/cultura-hea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4067173"/>
            <a:ext cx="8572500" cy="28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124200" y="418886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3200" dirty="0">
                <a:latin typeface="Ink Free" panose="03080402000500000000" pitchFamily="66" charset="0"/>
              </a:rPr>
              <a:t>Si privilegia lo studio della «Lengua viva» attraverso metodi innovativi di apprendimento e nuovi mezzi tecnologici che il nostro Istituto mette a disposizione (</a:t>
            </a:r>
            <a:r>
              <a:rPr lang="it-IT" sz="3200" dirty="0" err="1">
                <a:latin typeface="Ink Free" panose="03080402000500000000" pitchFamily="66" charset="0"/>
              </a:rPr>
              <a:t>Lim</a:t>
            </a:r>
            <a:r>
              <a:rPr lang="it-IT" sz="3200" dirty="0">
                <a:latin typeface="Ink Free" panose="03080402000500000000" pitchFamily="66" charset="0"/>
              </a:rPr>
              <a:t> in tutte le aule, laboratori linguistici mobili)</a:t>
            </a:r>
          </a:p>
        </p:txBody>
      </p:sp>
    </p:spTree>
    <p:extLst>
      <p:ext uri="{BB962C8B-B14F-4D97-AF65-F5344CB8AC3E}">
        <p14:creationId xmlns:p14="http://schemas.microsoft.com/office/powerpoint/2010/main" val="571248504"/>
      </p:ext>
    </p:extLst>
  </p:cSld>
  <p:clrMapOvr>
    <a:masterClrMapping/>
  </p:clrMapOvr>
  <p:transition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7977D4-B269-41DE-92B9-1C25B6E40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0707" y="350701"/>
            <a:ext cx="5571581" cy="930275"/>
          </a:xfrm>
        </p:spPr>
        <p:txBody>
          <a:bodyPr/>
          <a:lstStyle/>
          <a:p>
            <a:r>
              <a:rPr lang="it-IT" b="1" dirty="0">
                <a:latin typeface="Mistral" panose="03090702030407020403" pitchFamily="66" charset="0"/>
              </a:rPr>
              <a:t>INDIRIZZO E-COMMERCE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BD57111-9057-49B2-B833-E9E0C9E43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3694" y="2540221"/>
            <a:ext cx="3962400" cy="36274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3200" dirty="0">
                <a:latin typeface="Ink Free" panose="03080402000500000000" pitchFamily="66" charset="0"/>
              </a:rPr>
              <a:t>Lo studio della seconda lingua dura 5 anni per 3 ore settimanali, privilegiando la microlingua e la terminologia specifica dell’indirizzo</a:t>
            </a:r>
          </a:p>
        </p:txBody>
      </p:sp>
      <p:pic>
        <p:nvPicPr>
          <p:cNvPr id="4098" name="Picture 2" descr="Il commercio online – GaddaRosselliTim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1" y="2345184"/>
            <a:ext cx="5562600" cy="416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1509696" y="1382124"/>
            <a:ext cx="96536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>
                <a:latin typeface="Ink Free" panose="03080402000500000000" pitchFamily="66" charset="0"/>
              </a:rPr>
              <a:t>Lo spagnolo è la terza lingua più utilizzata su internet</a:t>
            </a:r>
          </a:p>
        </p:txBody>
      </p:sp>
    </p:spTree>
    <p:extLst>
      <p:ext uri="{BB962C8B-B14F-4D97-AF65-F5344CB8AC3E}">
        <p14:creationId xmlns:p14="http://schemas.microsoft.com/office/powerpoint/2010/main" val="2997140967"/>
      </p:ext>
    </p:extLst>
  </p:cSld>
  <p:clrMapOvr>
    <a:masterClrMapping/>
  </p:clrMapOvr>
  <p:transition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65597F-EE3A-46ED-AF82-544CA30E4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8856" y="148028"/>
            <a:ext cx="12464142" cy="1309688"/>
          </a:xfrm>
        </p:spPr>
        <p:txBody>
          <a:bodyPr>
            <a:normAutofit fontScale="90000"/>
          </a:bodyPr>
          <a:lstStyle/>
          <a:p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r>
              <a:rPr lang="it-IT" sz="4000" dirty="0">
                <a:solidFill>
                  <a:srgbClr val="FF0000"/>
                </a:solidFill>
                <a:latin typeface="Ink Free" panose="03080402000500000000" pitchFamily="66" charset="0"/>
              </a:rPr>
              <a:t>La lingua spagnola si può apprendere anche in modo divertente</a:t>
            </a:r>
            <a:br>
              <a:rPr lang="it-IT" dirty="0">
                <a:solidFill>
                  <a:srgbClr val="FF0000"/>
                </a:solidFill>
                <a:latin typeface="Ink Free" panose="03080402000500000000" pitchFamily="66" charset="0"/>
              </a:rPr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endParaRPr lang="it-IT" dirty="0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513954FF-5901-4A02-BF2A-C114AD17E9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747" y="960973"/>
            <a:ext cx="2453967" cy="1251524"/>
          </a:xfr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DA05F7D-954F-4463-9426-71C831AF9F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64" y="2033165"/>
            <a:ext cx="2333486" cy="131995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486CAAB-4E87-4FB8-A629-681B9D2B7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787" y="1959958"/>
            <a:ext cx="3802210" cy="1460389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624663" y="970724"/>
            <a:ext cx="49815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>
                <a:solidFill>
                  <a:srgbClr val="FF0000"/>
                </a:solidFill>
                <a:latin typeface="Ink Free" panose="03080402000500000000" pitchFamily="66" charset="0"/>
              </a:rPr>
              <a:t>Con vacanze studio</a:t>
            </a:r>
          </a:p>
        </p:txBody>
      </p:sp>
      <p:sp>
        <p:nvSpPr>
          <p:cNvPr id="3" name="Rettangolo 2"/>
          <p:cNvSpPr/>
          <p:nvPr/>
        </p:nvSpPr>
        <p:spPr>
          <a:xfrm>
            <a:off x="-268480" y="3630809"/>
            <a:ext cx="126237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dirty="0">
                <a:solidFill>
                  <a:schemeClr val="accent6">
                    <a:lumMod val="75000"/>
                  </a:schemeClr>
                </a:solidFill>
                <a:latin typeface="Ink Free" panose="03080402000500000000" pitchFamily="66" charset="0"/>
              </a:rPr>
              <a:t>Nel nostro Istituto è possibile anche ottenere </a:t>
            </a:r>
            <a:r>
              <a:rPr lang="it-IT" sz="3600" b="1" dirty="0">
                <a:solidFill>
                  <a:schemeClr val="accent6">
                    <a:lumMod val="75000"/>
                  </a:schemeClr>
                </a:solidFill>
                <a:latin typeface="Ink Free" panose="03080402000500000000" pitchFamily="66" charset="0"/>
              </a:rPr>
              <a:t>certificazioni linguistiche</a:t>
            </a:r>
          </a:p>
        </p:txBody>
      </p:sp>
      <p:sp>
        <p:nvSpPr>
          <p:cNvPr id="4" name="Rettangolo 3"/>
          <p:cNvSpPr/>
          <p:nvPr/>
        </p:nvSpPr>
        <p:spPr>
          <a:xfrm>
            <a:off x="464029" y="5039285"/>
            <a:ext cx="512351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>
                <a:solidFill>
                  <a:schemeClr val="accent4"/>
                </a:solidFill>
                <a:latin typeface="Ink Free" panose="03080402000500000000" pitchFamily="66" charset="0"/>
              </a:rPr>
              <a:t>E svolgere </a:t>
            </a:r>
            <a:r>
              <a:rPr lang="it-IT" sz="3600" b="1" dirty="0">
                <a:solidFill>
                  <a:schemeClr val="accent4"/>
                </a:solidFill>
                <a:latin typeface="Ink Free" panose="03080402000500000000" pitchFamily="66" charset="0"/>
              </a:rPr>
              <a:t>stage</a:t>
            </a:r>
            <a:r>
              <a:rPr lang="it-IT" sz="3600" dirty="0">
                <a:solidFill>
                  <a:schemeClr val="accent4"/>
                </a:solidFill>
                <a:latin typeface="Ink Free" panose="03080402000500000000" pitchFamily="66" charset="0"/>
              </a:rPr>
              <a:t> e </a:t>
            </a:r>
            <a:r>
              <a:rPr lang="it-IT" sz="3600" b="1" dirty="0">
                <a:solidFill>
                  <a:schemeClr val="accent4"/>
                </a:solidFill>
                <a:latin typeface="Ink Free" panose="03080402000500000000" pitchFamily="66" charset="0"/>
              </a:rPr>
              <a:t>PCTO</a:t>
            </a:r>
          </a:p>
          <a:p>
            <a:pPr algn="ctr"/>
            <a:r>
              <a:rPr lang="it-IT" sz="3600" dirty="0">
                <a:solidFill>
                  <a:schemeClr val="accent4"/>
                </a:solidFill>
                <a:latin typeface="Ink Free" panose="03080402000500000000" pitchFamily="66" charset="0"/>
              </a:rPr>
              <a:t>in Spagna </a:t>
            </a:r>
          </a:p>
        </p:txBody>
      </p:sp>
      <p:pic>
        <p:nvPicPr>
          <p:cNvPr id="5122" name="Picture 2" descr="Instituto Cervantes - Diploma de Español como Lengua Extranjera (DELE) -  CLA - Università di Napol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207" y="4202028"/>
            <a:ext cx="1514505" cy="167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I.I.S.S. &quot; Ten. Remo Righetti&quot; - PERCORSI PCT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7" name="AutoShape 6" descr="I.I.S.S. &quot; Ten. Remo Righetti&quot; - PERCORSI PCTO"/>
          <p:cNvSpPr>
            <a:spLocks noChangeAspect="1" noChangeArrowheads="1"/>
          </p:cNvSpPr>
          <p:nvPr/>
        </p:nvSpPr>
        <p:spPr bwMode="auto">
          <a:xfrm>
            <a:off x="5739947" y="4360082"/>
            <a:ext cx="71450" cy="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5128" name="Picture 8" descr="I.I.S.S. &quot; Ten. Remo Righetti&quot; - PERCORSI PCTO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547" y="5601319"/>
            <a:ext cx="4286957" cy="121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291812"/>
      </p:ext>
    </p:extLst>
  </p:cSld>
  <p:clrMapOvr>
    <a:masterClrMapping/>
  </p:clrMapOvr>
  <p:transition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</TotalTime>
  <Words>393</Words>
  <Application>Microsoft Office PowerPoint</Application>
  <PresentationFormat>Widescreen</PresentationFormat>
  <Paragraphs>35</Paragraphs>
  <Slides>9</Slides>
  <Notes>0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  <vt:variant>
        <vt:lpstr>Presentazioni personalizzate</vt:lpstr>
      </vt:variant>
      <vt:variant>
        <vt:i4>3</vt:i4>
      </vt:variant>
    </vt:vector>
  </HeadingPairs>
  <TitlesOfParts>
    <vt:vector size="20" baseType="lpstr">
      <vt:lpstr>Arial</vt:lpstr>
      <vt:lpstr>Calibri</vt:lpstr>
      <vt:lpstr>Calibri Light</vt:lpstr>
      <vt:lpstr>Courier New</vt:lpstr>
      <vt:lpstr>Ink Free</vt:lpstr>
      <vt:lpstr>Mistral</vt:lpstr>
      <vt:lpstr>Wingdings</vt:lpstr>
      <vt:lpstr>Tema di Office</vt:lpstr>
      <vt:lpstr>I.S.I.S.S.  POLO CATTANEO CECINA WWW.POLOCATTANEO.IT</vt:lpstr>
      <vt:lpstr>QUANTE ORE SETTIMANALI ?</vt:lpstr>
      <vt:lpstr>Presentazione standard di PowerPoint</vt:lpstr>
      <vt:lpstr>PERCHE’ IMPARARE LO SPAGNOLO? </vt:lpstr>
      <vt:lpstr>Presentazione standard di PowerPoint</vt:lpstr>
      <vt:lpstr>Presentazione standard di PowerPoint</vt:lpstr>
      <vt:lpstr>Presentazione standard di PowerPoint</vt:lpstr>
      <vt:lpstr>INDIRIZZO E-COMMERCE</vt:lpstr>
      <vt:lpstr>      La lingua spagnola si può apprendere anche in modo divertente       </vt:lpstr>
      <vt:lpstr>Presentazione Prova</vt:lpstr>
      <vt:lpstr>Copia di Presentazione Prova</vt:lpstr>
      <vt:lpstr>Copia 2 di Presentazione Prova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Lingua Spagnola</dc:title>
  <dc:creator>Rossana Novi</dc:creator>
  <cp:lastModifiedBy>Novi Rossana</cp:lastModifiedBy>
  <cp:revision>55</cp:revision>
  <dcterms:created xsi:type="dcterms:W3CDTF">2020-12-02T19:50:37Z</dcterms:created>
  <dcterms:modified xsi:type="dcterms:W3CDTF">2022-10-31T12:03:27Z</dcterms:modified>
</cp:coreProperties>
</file>