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44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80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9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67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60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81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09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66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5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67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22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34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00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82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78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F4EDAD-C4E7-49C1-9005-D1C4D90E843D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051010-5C01-4E28-9CFC-99F0F3CAD3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10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1525" y="1389400"/>
            <a:ext cx="7468949" cy="1984979"/>
          </a:xfrm>
        </p:spPr>
        <p:txBody>
          <a:bodyPr>
            <a:normAutofit/>
          </a:bodyPr>
          <a:lstStyle/>
          <a:p>
            <a:r>
              <a:rPr lang="it-IT" sz="2800" b="1" i="1" dirty="0"/>
              <a:t>COINVOLGIMENTO DEGLI STAKEKOLDERS ESTERNI NELLE ATTIVITÀ DELLA SCUOLA</a:t>
            </a:r>
            <a:endParaRPr lang="it-IT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07342"/>
            <a:ext cx="9144000" cy="2150458"/>
          </a:xfrm>
        </p:spPr>
        <p:txBody>
          <a:bodyPr/>
          <a:lstStyle/>
          <a:p>
            <a:r>
              <a:rPr lang="it-IT" b="1" dirty="0"/>
              <a:t> </a:t>
            </a:r>
            <a:endParaRPr lang="it-IT" dirty="0"/>
          </a:p>
          <a:p>
            <a:r>
              <a:rPr lang="it-IT" b="1" dirty="0"/>
              <a:t>Titolo dell’iniziativa di miglioramento: </a:t>
            </a:r>
            <a:endParaRPr lang="it-IT" b="1" dirty="0" smtClean="0"/>
          </a:p>
          <a:p>
            <a:r>
              <a:rPr lang="it-IT" sz="2000" b="1" dirty="0" smtClean="0"/>
              <a:t>TAVOLO </a:t>
            </a:r>
            <a:r>
              <a:rPr lang="it-IT" sz="2000" b="1" dirty="0"/>
              <a:t>DI LAVORO PERMANENTE SCUOLA-TERRITORIO</a:t>
            </a:r>
            <a:r>
              <a:rPr lang="it-IT" b="1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649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981750"/>
              </p:ext>
            </p:extLst>
          </p:nvPr>
        </p:nvGraphicFramePr>
        <p:xfrm>
          <a:off x="606903" y="606902"/>
          <a:ext cx="10940432" cy="56083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69478"/>
                <a:gridCol w="422601"/>
                <a:gridCol w="2639279"/>
                <a:gridCol w="1675219"/>
                <a:gridCol w="1540515"/>
                <a:gridCol w="1593340"/>
              </a:tblGrid>
              <a:tr h="600922">
                <a:tc>
                  <a:txBody>
                    <a:bodyPr/>
                    <a:lstStyle/>
                    <a:p>
                      <a:pPr marL="532765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Progetto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9305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Risultati</a:t>
                      </a:r>
                      <a:r>
                        <a:rPr lang="it-IT" sz="2000" spc="-30" dirty="0">
                          <a:effectLst/>
                        </a:rPr>
                        <a:t> </a:t>
                      </a:r>
                      <a:r>
                        <a:rPr lang="it-IT" sz="2000" dirty="0">
                          <a:effectLst/>
                        </a:rPr>
                        <a:t>attesi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4770" indent="-2540"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Indicatori</a:t>
                      </a:r>
                      <a:r>
                        <a:rPr lang="it-IT" sz="2000" spc="5" dirty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(descrizione</a:t>
                      </a:r>
                      <a:r>
                        <a:rPr lang="it-IT" sz="1000" spc="-20" dirty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e</a:t>
                      </a:r>
                      <a:r>
                        <a:rPr lang="it-IT" sz="1000" spc="-15" dirty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unità</a:t>
                      </a:r>
                      <a:r>
                        <a:rPr lang="it-IT" sz="1000" spc="-15" dirty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di</a:t>
                      </a:r>
                    </a:p>
                    <a:p>
                      <a:pPr marL="537210" marR="537210" algn="ct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misura)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Target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Risultati</a:t>
                      </a:r>
                      <a:r>
                        <a:rPr lang="it-IT" sz="1000" spc="27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Ottenuti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13067"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</a:endParaRPr>
                    </a:p>
                    <a:p>
                      <a:pPr marL="67945" marR="485775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</a:rPr>
                        <a:t>TAVOLO DI</a:t>
                      </a:r>
                      <a:r>
                        <a:rPr lang="it-IT" sz="1800" spc="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</a:rPr>
                        <a:t>LAVORO</a:t>
                      </a:r>
                      <a:r>
                        <a:rPr lang="it-IT" sz="1800" spc="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800" spc="-5" dirty="0" smtClean="0">
                          <a:solidFill>
                            <a:srgbClr val="FF0000"/>
                          </a:solidFill>
                          <a:effectLst/>
                        </a:rPr>
                        <a:t>PERMANENTE</a:t>
                      </a:r>
                    </a:p>
                    <a:p>
                      <a:pPr marL="67945" marR="485775">
                        <a:spcAft>
                          <a:spcPts val="0"/>
                        </a:spcAft>
                      </a:pPr>
                      <a:r>
                        <a:rPr lang="it-IT" sz="1800" spc="-285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</a:rPr>
                        <a:t>SCUOLA-</a:t>
                      </a:r>
                      <a:r>
                        <a:rPr lang="it-IT" sz="1800" spc="5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</a:rPr>
                        <a:t>TERRITORIO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1000">
                        <a:effectLst/>
                      </a:endParaRPr>
                    </a:p>
                    <a:p>
                      <a:pPr marL="67945" marR="238760" algn="just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O</a:t>
                      </a:r>
                      <a:r>
                        <a:rPr lang="it-IT" sz="900" spc="-240">
                          <a:effectLst/>
                        </a:rPr>
                        <a:t> </a:t>
                      </a:r>
                      <a:r>
                        <a:rPr lang="it-IT" sz="900">
                          <a:effectLst/>
                        </a:rPr>
                        <a:t>U</a:t>
                      </a:r>
                      <a:r>
                        <a:rPr lang="it-IT" sz="900" spc="-240">
                          <a:effectLst/>
                        </a:rPr>
                        <a:t> </a:t>
                      </a:r>
                      <a:r>
                        <a:rPr lang="it-IT" sz="900">
                          <a:effectLst/>
                        </a:rPr>
                        <a:t>T</a:t>
                      </a:r>
                      <a:r>
                        <a:rPr lang="it-IT" sz="900" spc="-240">
                          <a:effectLst/>
                        </a:rPr>
                        <a:t> </a:t>
                      </a:r>
                      <a:r>
                        <a:rPr lang="it-IT" sz="900">
                          <a:effectLst/>
                        </a:rPr>
                        <a:t>P</a:t>
                      </a:r>
                      <a:r>
                        <a:rPr lang="it-IT" sz="900" spc="-240">
                          <a:effectLst/>
                        </a:rPr>
                        <a:t> </a:t>
                      </a:r>
                      <a:r>
                        <a:rPr lang="it-IT" sz="900">
                          <a:effectLst/>
                        </a:rPr>
                        <a:t>U</a:t>
                      </a:r>
                      <a:r>
                        <a:rPr lang="it-IT" sz="900" spc="-240">
                          <a:effectLst/>
                        </a:rPr>
                        <a:t> </a:t>
                      </a:r>
                      <a:r>
                        <a:rPr lang="it-IT" sz="900">
                          <a:effectLst/>
                        </a:rPr>
                        <a:t>T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Protocolli</a:t>
                      </a:r>
                      <a:r>
                        <a:rPr lang="it-IT" sz="1100" spc="-20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di</a:t>
                      </a:r>
                      <a:r>
                        <a:rPr lang="it-IT" sz="1100" spc="-20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collaborazione</a:t>
                      </a:r>
                      <a:endParaRPr lang="it-IT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000">
                        <a:effectLst/>
                      </a:endParaRPr>
                    </a:p>
                    <a:p>
                      <a:pPr marL="67945" marR="302895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coinvolgimento</a:t>
                      </a:r>
                      <a:r>
                        <a:rPr lang="it-IT" sz="1100" spc="-20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degli</a:t>
                      </a:r>
                      <a:r>
                        <a:rPr lang="it-IT" sz="1100" spc="-15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alunni</a:t>
                      </a:r>
                      <a:r>
                        <a:rPr lang="it-IT" sz="1100" spc="-35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e</a:t>
                      </a:r>
                      <a:r>
                        <a:rPr lang="it-IT" sz="1100" spc="-15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delle</a:t>
                      </a:r>
                      <a:r>
                        <a:rPr lang="it-IT" sz="1100" spc="-285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famiglie</a:t>
                      </a:r>
                      <a:endParaRPr lang="it-IT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000">
                        <a:effectLst/>
                      </a:endParaRPr>
                    </a:p>
                    <a:p>
                      <a:pPr marL="67945" marR="411480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coinvolgimento</a:t>
                      </a:r>
                      <a:r>
                        <a:rPr lang="it-IT" sz="1100" spc="-40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delle</a:t>
                      </a:r>
                      <a:r>
                        <a:rPr lang="it-IT" sz="1100" spc="-30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componenti</a:t>
                      </a:r>
                      <a:r>
                        <a:rPr lang="it-IT" sz="1100" spc="-285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territoriali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344170"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collaborazione</a:t>
                      </a:r>
                      <a:r>
                        <a:rPr lang="it-IT" sz="1000" spc="-40" dirty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con</a:t>
                      </a:r>
                      <a:r>
                        <a:rPr lang="it-IT" sz="1000" spc="-40" dirty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le</a:t>
                      </a:r>
                      <a:r>
                        <a:rPr lang="it-IT" sz="1000" spc="-260" dirty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aziende e gli enti del</a:t>
                      </a:r>
                      <a:r>
                        <a:rPr lang="it-IT" sz="1000" spc="5" dirty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territorio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marL="67945" marR="417830"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partecipazione</a:t>
                      </a:r>
                      <a:r>
                        <a:rPr lang="it-IT" sz="1000" spc="-70" dirty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delle</a:t>
                      </a:r>
                      <a:r>
                        <a:rPr lang="it-IT" sz="1000" spc="-260" dirty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famiglie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000">
                        <a:effectLst/>
                      </a:endParaRPr>
                    </a:p>
                    <a:p>
                      <a:pPr marL="67310">
                        <a:spcBef>
                          <a:spcPts val="1025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incremento&gt;10%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01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169545">
                        <a:spcBef>
                          <a:spcPts val="110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incremento di proposte o iniziative di</a:t>
                      </a:r>
                      <a:r>
                        <a:rPr lang="it-IT" sz="1100" spc="-285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collaborazione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7716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risultati</a:t>
                      </a:r>
                      <a:r>
                        <a:rPr lang="it-IT" sz="1000" spc="-45" dirty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del</a:t>
                      </a:r>
                      <a:r>
                        <a:rPr lang="it-IT" sz="1000" spc="-45" dirty="0">
                          <a:effectLst/>
                        </a:rPr>
                        <a:t> </a:t>
                      </a:r>
                      <a:r>
                        <a:rPr lang="it-IT" sz="1000" dirty="0" smtClean="0">
                          <a:effectLst/>
                        </a:rPr>
                        <a:t>questionario </a:t>
                      </a:r>
                      <a:r>
                        <a:rPr lang="it-IT" sz="1000" spc="-260" dirty="0" smtClean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di</a:t>
                      </a:r>
                      <a:r>
                        <a:rPr lang="it-IT" sz="1000" spc="-10" dirty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gradimento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</a:endParaRPr>
                    </a:p>
                    <a:p>
                      <a:pPr marL="67310" marR="1758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numero</a:t>
                      </a:r>
                      <a:r>
                        <a:rPr lang="it-IT" sz="1000" spc="-2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3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valutazioni</a:t>
                      </a:r>
                      <a:r>
                        <a:rPr lang="it-IT" sz="1000" spc="-26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positive</a:t>
                      </a:r>
                      <a:r>
                        <a:rPr lang="it-IT" sz="1000" spc="-3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complessive</a:t>
                      </a:r>
                    </a:p>
                    <a:p>
                      <a:pPr marL="67310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&gt; 40%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53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000">
                        <a:effectLst/>
                      </a:endParaRPr>
                    </a:p>
                    <a:p>
                      <a:pPr marL="67945" marR="372745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Coinvolgimento dei partners nelle</a:t>
                      </a:r>
                      <a:r>
                        <a:rPr lang="it-IT" sz="1100" spc="-285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innovazioni dei processi e della</a:t>
                      </a:r>
                      <a:r>
                        <a:rPr lang="it-IT" sz="1100" spc="5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mission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 marL="6794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numero</a:t>
                      </a:r>
                    </a:p>
                    <a:p>
                      <a:pPr marL="67945" marR="351790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di</a:t>
                      </a:r>
                      <a:r>
                        <a:rPr lang="it-IT" sz="1000" spc="-3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iniziative</a:t>
                      </a:r>
                      <a:r>
                        <a:rPr lang="it-IT" sz="1000" spc="-3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proposte</a:t>
                      </a:r>
                      <a:r>
                        <a:rPr lang="it-IT" sz="1000" spc="-26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dagli</a:t>
                      </a:r>
                      <a:r>
                        <a:rPr lang="it-IT" sz="1000" spc="-15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stakeholders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</a:endParaRPr>
                    </a:p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marL="67310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N≥5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3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</a:endParaRPr>
                    </a:p>
                    <a:p>
                      <a:pPr marL="67945" marR="217805" algn="just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O</a:t>
                      </a:r>
                      <a:r>
                        <a:rPr lang="it-IT" sz="900" spc="-240" dirty="0">
                          <a:effectLst/>
                        </a:rPr>
                        <a:t> </a:t>
                      </a:r>
                      <a:r>
                        <a:rPr lang="it-IT" sz="900" dirty="0">
                          <a:effectLst/>
                        </a:rPr>
                        <a:t>U</a:t>
                      </a:r>
                      <a:r>
                        <a:rPr lang="it-IT" sz="900" spc="-240" dirty="0">
                          <a:effectLst/>
                        </a:rPr>
                        <a:t> </a:t>
                      </a:r>
                      <a:r>
                        <a:rPr lang="it-IT" sz="900" dirty="0">
                          <a:effectLst/>
                        </a:rPr>
                        <a:t>T</a:t>
                      </a:r>
                      <a:r>
                        <a:rPr lang="it-IT" sz="900" spc="5" dirty="0">
                          <a:effectLst/>
                        </a:rPr>
                        <a:t> </a:t>
                      </a:r>
                      <a:r>
                        <a:rPr lang="it-IT" sz="900" dirty="0">
                          <a:effectLst/>
                        </a:rPr>
                        <a:t>C</a:t>
                      </a:r>
                      <a:r>
                        <a:rPr lang="it-IT" sz="900" spc="-240" dirty="0">
                          <a:effectLst/>
                        </a:rPr>
                        <a:t> </a:t>
                      </a:r>
                      <a:r>
                        <a:rPr lang="it-IT" sz="900" dirty="0">
                          <a:effectLst/>
                        </a:rPr>
                        <a:t>O</a:t>
                      </a:r>
                      <a:r>
                        <a:rPr lang="it-IT" sz="900" spc="-240" dirty="0">
                          <a:effectLst/>
                        </a:rPr>
                        <a:t> </a:t>
                      </a:r>
                      <a:r>
                        <a:rPr lang="it-IT" sz="900" dirty="0">
                          <a:effectLst/>
                        </a:rPr>
                        <a:t>M</a:t>
                      </a:r>
                      <a:r>
                        <a:rPr lang="it-IT" sz="900" spc="-245" dirty="0">
                          <a:effectLst/>
                        </a:rPr>
                        <a:t> </a:t>
                      </a:r>
                      <a:r>
                        <a:rPr lang="it-IT" sz="900" dirty="0">
                          <a:effectLst/>
                        </a:rPr>
                        <a:t>E</a:t>
                      </a:r>
                      <a:r>
                        <a:rPr lang="it-IT" sz="900" spc="5" dirty="0">
                          <a:effectLst/>
                        </a:rPr>
                        <a:t> </a:t>
                      </a:r>
                      <a:r>
                        <a:rPr lang="it-IT" sz="900" dirty="0">
                          <a:effectLst/>
                        </a:rPr>
                        <a:t>S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000">
                        <a:effectLst/>
                      </a:endParaRPr>
                    </a:p>
                    <a:p>
                      <a:pPr marL="67945" marR="33020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Costituzione di una struttura</a:t>
                      </a:r>
                      <a:r>
                        <a:rPr lang="it-IT" sz="1100" spc="5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permanente</a:t>
                      </a:r>
                      <a:r>
                        <a:rPr lang="it-IT" sz="1100" spc="-5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di</a:t>
                      </a:r>
                      <a:r>
                        <a:rPr lang="it-IT" sz="1100" spc="-25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contatto</a:t>
                      </a:r>
                      <a:r>
                        <a:rPr lang="it-IT" sz="1100" spc="-30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tra scuola e</a:t>
                      </a:r>
                      <a:r>
                        <a:rPr lang="it-IT" sz="1100" spc="-285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soggetti</a:t>
                      </a:r>
                      <a:r>
                        <a:rPr lang="it-IT" sz="1100" spc="-5">
                          <a:effectLst/>
                        </a:rPr>
                        <a:t> </a:t>
                      </a:r>
                      <a:r>
                        <a:rPr lang="it-IT" sz="1100">
                          <a:effectLst/>
                        </a:rPr>
                        <a:t>esterni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000">
                        <a:effectLst/>
                      </a:endParaRPr>
                    </a:p>
                    <a:p>
                      <a:pPr marL="67945" marR="556895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numero e tipo di</a:t>
                      </a:r>
                      <a:r>
                        <a:rPr lang="it-IT" sz="1000" spc="5">
                          <a:effectLst/>
                        </a:rPr>
                        <a:t> </a:t>
                      </a:r>
                      <a:r>
                        <a:rPr lang="it-IT" sz="1000" spc="-5">
                          <a:effectLst/>
                        </a:rPr>
                        <a:t>iniziative </a:t>
                      </a:r>
                      <a:r>
                        <a:rPr lang="it-IT" sz="1000">
                          <a:effectLst/>
                        </a:rPr>
                        <a:t>comuni</a:t>
                      </a:r>
                      <a:r>
                        <a:rPr lang="it-IT" sz="1000" spc="-260">
                          <a:effectLst/>
                        </a:rPr>
                        <a:t> </a:t>
                      </a:r>
                      <a:r>
                        <a:rPr lang="it-IT" sz="1000">
                          <a:effectLst/>
                        </a:rPr>
                        <a:t>realizzate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N≥3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980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46</Words>
  <Application>Microsoft Office PowerPoint</Application>
  <PresentationFormat>Widescreen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Garamond</vt:lpstr>
      <vt:lpstr>Times New Roman</vt:lpstr>
      <vt:lpstr>Organic</vt:lpstr>
      <vt:lpstr>COINVOLGIMENTO DEGLI STAKEKOLDERS ESTERNI NELLE ATTIVITÀ DELLA SCUOLA</vt:lpstr>
      <vt:lpstr>PowerPoint Presentation</vt:lpstr>
    </vt:vector>
  </TitlesOfParts>
  <Company>CyberSpace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COINVOLGIMENTO DEGLI STAKEKOLDERS ESTERNI NELLE ATTIVITÀ DELLA SCUOLA</dc:title>
  <dc:creator>Microsoft account</dc:creator>
  <cp:lastModifiedBy>Microsoft account</cp:lastModifiedBy>
  <cp:revision>4</cp:revision>
  <dcterms:created xsi:type="dcterms:W3CDTF">2021-11-08T16:58:09Z</dcterms:created>
  <dcterms:modified xsi:type="dcterms:W3CDTF">2021-11-10T07:16:28Z</dcterms:modified>
</cp:coreProperties>
</file>