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57" r:id="rId8"/>
    <p:sldId id="258" r:id="rId9"/>
    <p:sldId id="259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7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FC67E42-B899-4DD6-8371-A3740576AC9D}" type="datetimeFigureOut">
              <a:rPr lang="it-IT" smtClean="0"/>
              <a:t>08/03/2022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E319FEB-91DD-43C0-B736-10CFBA7EC849}" type="slidenum">
              <a:rPr lang="it-IT" smtClean="0"/>
              <a:t>‹#›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975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E42-B899-4DD6-8371-A3740576AC9D}" type="datetimeFigureOut">
              <a:rPr lang="it-IT" smtClean="0"/>
              <a:t>08/03/2022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9FEB-91DD-43C0-B736-10CFBA7EC8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73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E42-B899-4DD6-8371-A3740576AC9D}" type="datetimeFigureOut">
              <a:rPr lang="it-IT" smtClean="0"/>
              <a:t>08/03/2022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9FEB-91DD-43C0-B736-10CFBA7EC849}" type="slidenum">
              <a:rPr lang="it-IT" smtClean="0"/>
              <a:t>‹#›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47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E42-B899-4DD6-8371-A3740576AC9D}" type="datetimeFigureOut">
              <a:rPr lang="it-IT" smtClean="0"/>
              <a:t>08/03/2022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9FEB-91DD-43C0-B736-10CFBA7EC849}" type="slidenum">
              <a:rPr lang="it-IT" smtClean="0"/>
              <a:t>‹#›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982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E42-B899-4DD6-8371-A3740576AC9D}" type="datetimeFigureOut">
              <a:rPr lang="it-IT" smtClean="0"/>
              <a:t>08/03/2022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9FEB-91DD-43C0-B736-10CFBA7EC8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6128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E42-B899-4DD6-8371-A3740576AC9D}" type="datetimeFigureOut">
              <a:rPr lang="it-IT" smtClean="0"/>
              <a:t>08/03/2022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9FEB-91DD-43C0-B736-10CFBA7EC849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80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E42-B899-4DD6-8371-A3740576AC9D}" type="datetimeFigureOut">
              <a:rPr lang="it-IT" smtClean="0"/>
              <a:t>08/03/2022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9FEB-91DD-43C0-B736-10CFBA7EC849}" type="slidenum">
              <a:rPr lang="it-IT" smtClean="0"/>
              <a:t>‹#›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221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E42-B899-4DD6-8371-A3740576AC9D}" type="datetimeFigureOut">
              <a:rPr lang="it-IT" smtClean="0"/>
              <a:t>08/03/2022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9FEB-91DD-43C0-B736-10CFBA7EC849}" type="slidenum">
              <a:rPr lang="it-IT" smtClean="0"/>
              <a:t>‹#›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892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E42-B899-4DD6-8371-A3740576AC9D}" type="datetimeFigureOut">
              <a:rPr lang="it-IT" smtClean="0"/>
              <a:t>08/03/2022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9FEB-91DD-43C0-B736-10CFBA7EC849}" type="slidenum">
              <a:rPr lang="it-IT" smtClean="0"/>
              <a:t>‹#›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77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E42-B899-4DD6-8371-A3740576AC9D}" type="datetimeFigureOut">
              <a:rPr lang="it-IT" smtClean="0"/>
              <a:t>08/03/2022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9FEB-91DD-43C0-B736-10CFBA7EC8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73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E42-B899-4DD6-8371-A3740576AC9D}" type="datetimeFigureOut">
              <a:rPr lang="it-IT" smtClean="0"/>
              <a:t>08/03/2022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9FEB-91DD-43C0-B736-10CFBA7EC849}" type="slidenum">
              <a:rPr lang="it-IT" smtClean="0"/>
              <a:t>‹#›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13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E42-B899-4DD6-8371-A3740576AC9D}" type="datetimeFigureOut">
              <a:rPr lang="it-IT" smtClean="0"/>
              <a:t>08/03/2022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9FEB-91DD-43C0-B736-10CFBA7EC8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38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E42-B899-4DD6-8371-A3740576AC9D}" type="datetimeFigureOut">
              <a:rPr lang="it-IT" smtClean="0"/>
              <a:t>08/03/2022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9FEB-91DD-43C0-B736-10CFBA7EC849}" type="slidenum">
              <a:rPr lang="it-IT" smtClean="0"/>
              <a:t>‹#›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46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E42-B899-4DD6-8371-A3740576AC9D}" type="datetimeFigureOut">
              <a:rPr lang="it-IT" smtClean="0"/>
              <a:t>08/03/2022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9FEB-91DD-43C0-B736-10CFBA7EC849}" type="slidenum">
              <a:rPr lang="it-IT" smtClean="0"/>
              <a:t>‹#›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7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E42-B899-4DD6-8371-A3740576AC9D}" type="datetimeFigureOut">
              <a:rPr lang="it-IT" smtClean="0"/>
              <a:t>08/03/2022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9FEB-91DD-43C0-B736-10CFBA7EC8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50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E42-B899-4DD6-8371-A3740576AC9D}" type="datetimeFigureOut">
              <a:rPr lang="it-IT" smtClean="0"/>
              <a:t>08/03/2022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9FEB-91DD-43C0-B736-10CFBA7EC849}" type="slidenum">
              <a:rPr lang="it-IT" smtClean="0"/>
              <a:t>‹#›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90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E42-B899-4DD6-8371-A3740576AC9D}" type="datetimeFigureOut">
              <a:rPr lang="it-IT" smtClean="0"/>
              <a:t>08/03/2022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9FEB-91DD-43C0-B736-10CFBA7EC8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67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C67E42-B899-4DD6-8371-A3740576AC9D}" type="datetimeFigureOut">
              <a:rPr lang="it-IT" smtClean="0"/>
              <a:t>08/03/2022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319FEB-91DD-43C0-B736-10CFBA7EC8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55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Percorso </a:t>
            </a:r>
            <a:r>
              <a:rPr lang="it-IT" dirty="0" smtClean="0"/>
              <a:t>Qualità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 smtClean="0"/>
              <a:t>CAF EXTERNAL FEEDBACK</a:t>
            </a:r>
          </a:p>
          <a:p>
            <a:r>
              <a:rPr lang="it-IT" b="1" dirty="0" smtClean="0"/>
              <a:t>2021/22</a:t>
            </a:r>
          </a:p>
          <a:p>
            <a:r>
              <a:rPr lang="it-IT" b="1" dirty="0" smtClean="0">
                <a:solidFill>
                  <a:srgbClr val="0070C0"/>
                </a:solidFill>
              </a:rPr>
              <a:t>I.S.I.S.S. MARCO POLO</a:t>
            </a: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54760"/>
          </a:xfrm>
        </p:spPr>
        <p:txBody>
          <a:bodyPr/>
          <a:lstStyle/>
          <a:p>
            <a:r>
              <a:rPr lang="it-IT" dirty="0" smtClean="0"/>
              <a:t> La valutazione dei risultati 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La valutazione dei risultati deve basarsi su dati obiettivi e su indicatori quantitativi e qualitativi. </a:t>
            </a:r>
          </a:p>
          <a:p>
            <a:r>
              <a:rPr lang="it-IT" dirty="0" smtClean="0"/>
              <a:t> La valutazione deve prendere in considerazione i target (raggiungimento dei risultati attesi) e i trend (ultimi 3 anni). </a:t>
            </a:r>
          </a:p>
          <a:p>
            <a:r>
              <a:rPr lang="it-IT" dirty="0" smtClean="0"/>
              <a:t>I risultati sono: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Orientati al personale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Orientati al cittadino/cliente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Orientati alle performance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471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Il rapporto di autovalutazione (</a:t>
            </a:r>
            <a:r>
              <a:rPr lang="it-IT" dirty="0" smtClean="0"/>
              <a:t>RAV)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smtClean="0"/>
              <a:t>Il Rapporto di Autovalutazione è l’esito del processo di valutazione condotto dal GAV ( composto dalle figure più rappresentative delle componenti della scuola)</a:t>
            </a:r>
          </a:p>
          <a:p>
            <a:pPr marL="0" indent="0">
              <a:buNone/>
            </a:pPr>
            <a:r>
              <a:rPr lang="it-IT" dirty="0" smtClean="0"/>
              <a:t>È un report diagnostico che contiene i seguenti elementi: </a:t>
            </a:r>
          </a:p>
          <a:p>
            <a:r>
              <a:rPr lang="it-IT" dirty="0" smtClean="0"/>
              <a:t>Organizzazione</a:t>
            </a:r>
          </a:p>
          <a:p>
            <a:r>
              <a:rPr lang="it-IT" dirty="0" smtClean="0"/>
              <a:t>Processo di autovalutazione </a:t>
            </a:r>
          </a:p>
          <a:p>
            <a:r>
              <a:rPr lang="it-IT" dirty="0" smtClean="0"/>
              <a:t>Fattori abilitanti (sintesi, punti di forza, punti di debolezza, punteggi) </a:t>
            </a:r>
          </a:p>
          <a:p>
            <a:r>
              <a:rPr lang="it-IT" dirty="0" smtClean="0"/>
              <a:t>Risultati raggiunti (sintesi, punti di forza, punti di debolezza, punteggi) </a:t>
            </a:r>
          </a:p>
          <a:p>
            <a:r>
              <a:rPr lang="it-IT" dirty="0" smtClean="0"/>
              <a:t>Descrizione di prime idee di miglioramento relative alle azioni da intraprendere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385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pianificazione e attuazione del miglioramento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Definire azioni di miglioramento basate sugli esiti dell’autovalutazione attraverso la matrice impatto –valore.</a:t>
            </a:r>
          </a:p>
          <a:p>
            <a:r>
              <a:rPr lang="it-IT" dirty="0" smtClean="0"/>
              <a:t>Collocare le azioni secondo un piano di sviluppo temporale realistico</a:t>
            </a:r>
          </a:p>
          <a:p>
            <a:r>
              <a:rPr lang="it-IT" dirty="0" smtClean="0"/>
              <a:t> Integrare tali azioni nella programmazione ordinaria della scuola</a:t>
            </a:r>
          </a:p>
          <a:p>
            <a:r>
              <a:rPr lang="it-IT" dirty="0" smtClean="0"/>
              <a:t> Comunicare la pianificazione del miglioramento </a:t>
            </a:r>
          </a:p>
          <a:p>
            <a:r>
              <a:rPr lang="it-IT" dirty="0" smtClean="0"/>
              <a:t>Attuare il miglioramento </a:t>
            </a:r>
            <a:r>
              <a:rPr lang="it-IT" dirty="0"/>
              <a:t>n</a:t>
            </a:r>
            <a:r>
              <a:rPr lang="it-IT" dirty="0" smtClean="0"/>
              <a:t>ominando un responsabile per ciascuna delle azioni previste </a:t>
            </a:r>
          </a:p>
          <a:p>
            <a:r>
              <a:rPr lang="it-IT" dirty="0" smtClean="0"/>
              <a:t>Assicurare il monitoraggio dell’attuazione e la valutazione degli esiti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23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l Modello CAF - Struttura L’autovalutazione Il Modello delle CAF –scuole Generalità secondo 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25" y="1019596"/>
            <a:ext cx="9443405" cy="515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6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l Modello CAF e il ciclo PDCA (…o CAPD) Il Ciclo di Deming PD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41" y="720191"/>
            <a:ext cx="7881643" cy="545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87723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>Qualità CAF e Sistema Nazionale di Valutazione SNV</a:t>
            </a:r>
            <a:endParaRPr lang="it-IT" sz="28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245845"/>
              </p:ext>
            </p:extLst>
          </p:nvPr>
        </p:nvGraphicFramePr>
        <p:xfrm>
          <a:off x="1432290" y="1569858"/>
          <a:ext cx="9274153" cy="4301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9071"/>
                <a:gridCol w="4975082"/>
              </a:tblGrid>
              <a:tr h="297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SISTEMA NAZIOBALE di VALUTAZIONE  SNV</a:t>
                      </a:r>
                      <a:endParaRPr lang="it-IT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8" marR="9148" marT="9148" marB="91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smtClean="0">
                          <a:solidFill>
                            <a:srgbClr val="C00000"/>
                          </a:solidFill>
                          <a:effectLst/>
                        </a:rPr>
                        <a:t>      QUALITA’   CAF</a:t>
                      </a:r>
                      <a:endParaRPr lang="it-IT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8" marR="9148" marT="9148" marB="9148" anchor="ctr"/>
                </a:tc>
              </a:tr>
              <a:tr h="297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1</a:t>
                      </a:r>
                      <a:r>
                        <a:rPr lang="it-IT" sz="1300" dirty="0">
                          <a:solidFill>
                            <a:srgbClr val="0070C0"/>
                          </a:solidFill>
                          <a:effectLst/>
                        </a:rPr>
                        <a:t>. Contesto</a:t>
                      </a:r>
                      <a:endParaRPr lang="it-IT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8" marR="9148" marT="9148" marB="91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8" marR="9148" marT="9148" marB="9148" anchor="ctr"/>
                </a:tc>
              </a:tr>
              <a:tr h="846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1.1 popolazione scolastica 1.2 territorio e capitale sociale 1.3 Risorse economiche e materiali 1.4 Risorse professionali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8" marR="9148" marT="9148" marB="91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Il tutto è contenuto nella parte del RAV CAF che chiede di presentare la scuola. Si potrebbero riportare in modo schematico gli stessi indicatori di riferimento del SNV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8" marR="9148" marT="9148" marB="9148" anchor="ctr"/>
                </a:tc>
              </a:tr>
              <a:tr h="297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2. Esiti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8" marR="9148" marT="9148" marB="91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8" marR="9148" marT="9148" marB="9148" anchor="ctr"/>
                </a:tc>
              </a:tr>
              <a:tr h="571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2.1 Risultati scolastici (vengono messi insieme risultati con approcci)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8" marR="9148" marT="9148" marB="91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Sottocriterio 6.2 Sottocriterio 9.1 esempi 2, 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8" marR="9148" marT="9148" marB="9148" anchor="ctr"/>
                </a:tc>
              </a:tr>
              <a:tr h="571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2.2 Risultati delle prove standardizzate nazionali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8" marR="9148" marT="9148" marB="91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Sottocriterio 9.1 esempio 1 (vengono più ampiamente richiesti gli esiti di prove nazionali ed internazionali)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8" marR="9148" marT="9148" marB="9148" anchor="ctr"/>
                </a:tc>
              </a:tr>
              <a:tr h="846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2.3 Competenze chiave e di cittadinanza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8" marR="9148" marT="9148" marB="91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Non esistono esempi specifici in quest’area ma le domande del RAV SNV trasformate in esempi possono trovare collocazione nel sottocriterio 9.1 (esempio 2)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8" marR="9148" marT="9148" marB="9148" anchor="ctr"/>
                </a:tc>
              </a:tr>
              <a:tr h="571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2.4 Risultati a distanza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8" marR="9148" marT="9148" marB="91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Sottocriterio 9.1 esempio 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8" marR="9148" marT="9148" marB="914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61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619859"/>
              </p:ext>
            </p:extLst>
          </p:nvPr>
        </p:nvGraphicFramePr>
        <p:xfrm>
          <a:off x="1149069" y="671512"/>
          <a:ext cx="9572877" cy="5526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5699"/>
                <a:gridCol w="4837178"/>
              </a:tblGrid>
              <a:tr h="175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</a:rPr>
                        <a:t>3. A) Processi-pratiche educative e didattiche</a:t>
                      </a:r>
                      <a:endParaRPr lang="it-IT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4" marR="6564" marT="6564" marB="65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4" marR="6564" marT="6564" marB="6564" anchor="ctr"/>
                </a:tc>
              </a:tr>
              <a:tr h="175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B0F0"/>
                          </a:solidFill>
                          <a:effectLst/>
                        </a:rPr>
                        <a:t>3.1 Curricolo, progettazione e valutazione</a:t>
                      </a:r>
                      <a:endParaRPr lang="it-IT" sz="8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4" marR="6564" marT="6564" marB="65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4" marR="6564" marT="6564" marB="6564" anchor="ctr"/>
                </a:tc>
              </a:tr>
              <a:tr h="336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Curricolo e offerta formativa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4" marR="6564" marT="6564" marB="65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Sottocriterio 2.2 esempi 6 e 7 ma anche il cr. 5 perché la costruzione del curricolo è un processo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4" marR="6564" marT="6564" marB="6564" anchor="ctr"/>
                </a:tc>
              </a:tr>
              <a:tr h="497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Progettazione didattica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4" marR="6564" marT="6564" marB="65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Sottocriterio 5.1 esempi 1, 3, 4 e 8. Ma più generalmente tutto il criterio 5 perché anche la progettazione didattica è un processo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4" marR="6564" marT="6564" marB="6564" anchor="ctr"/>
                </a:tc>
              </a:tr>
              <a:tr h="658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Valutazione degli studenti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4" marR="6564" marT="6564" marB="65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Parte delle domande del RAV SNV poste in quest’area, opportunamente riformulate, possono tradursi in esempi da collocare nel sottocriterio 5.1 e 5.2. Gli esiti di tali valutazioni vanno nel criterio 9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4" marR="6564" marT="6564" marB="6564" anchor="ctr"/>
                </a:tc>
              </a:tr>
              <a:tr h="175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3.2 Ambiente di apprendimento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4" marR="6564" marT="6564" marB="65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4" marR="6564" marT="6564" marB="6564" anchor="ctr"/>
                </a:tc>
              </a:tr>
              <a:tr h="175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Dimensione organizzativa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4" marR="6564" marT="6564" marB="65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Sottocriterio 4.5 esempi 3, 4 Sottocriterio 4.6 esempi 2 e 3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4" marR="6564" marT="6564" marB="6564" anchor="ctr"/>
                </a:tc>
              </a:tr>
              <a:tr h="336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Dimensione metodologica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4" marR="6564" marT="6564" marB="65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Sottocriterio 2.4 esempi 1, 7 e 8 Sottocriterio 4.2 esempi vari, sottocriterio 5.1 esempi 8 e 10 Sottocriterio 5.2 e 5.3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4" marR="6564" marT="6564" marB="6564" anchor="ctr"/>
                </a:tc>
              </a:tr>
              <a:tr h="336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Dimensione relazionale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4" marR="6564" marT="6564" marB="65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Sottocrierio 4.2 Sottocriterio 6.1 Sottocriterio 6.2 esempi 3, 4, 5 Sottocriterio 7.2 esempio 7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4" marR="6564" marT="6564" marB="6564" anchor="ctr"/>
                </a:tc>
              </a:tr>
              <a:tr h="819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3.3 Inclusione e differenziazione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4" marR="6564" marT="6564" marB="65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Sia il criterio 2 che il 5 indicano come la scuola debba definire piani e strategie e attuare processi che rispondano ai bisogni dei portatori di interesse. Tutte le domande riportate nel RAV SVN possono, opportunamente trasformate, essere riportate come esempi di riferimento nei due criteri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4" marR="6564" marT="6564" marB="6564" anchor="ctr"/>
                </a:tc>
              </a:tr>
              <a:tr h="497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Inclusione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4" marR="6564" marT="6564" marB="65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Sottocriterio 2.1 esempio 2, 3 e 5 Sottocriterio 5.2 esempi 2, 4 e 7 (ma più in generale tutto il sottocriterio) Sottocriterio 6.1 esempi 4, 5 e 7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4" marR="6564" marT="6564" marB="6564" anchor="ctr"/>
                </a:tc>
              </a:tr>
              <a:tr h="175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Recupero e potenziamento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4" marR="6564" marT="6564" marB="65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Sottocriterio 2.1 esempi 2 Sottocriterio 2.2 esempio 2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4" marR="6564" marT="6564" marB="6564" anchor="ctr"/>
                </a:tc>
              </a:tr>
              <a:tr h="175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3.4 Continuità e orientamento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4" marR="6564" marT="6564" marB="65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4" marR="6564" marT="6564" marB="6564" anchor="ctr"/>
                </a:tc>
              </a:tr>
              <a:tr h="497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Continuità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4" marR="6564" marT="6564" marB="65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Sottocriterio 2.1 e 2.2 Sottocriterio 5.3 esempi 3, 4, 7 Sottocriterio 6.2 (Risultati relativi ai livelli delle qualifiche e dei diplomi) Sottocriterio 9.1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4" marR="6564" marT="6564" marB="6564" anchor="ctr"/>
                </a:tc>
              </a:tr>
              <a:tr h="497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Orientamento</a:t>
                      </a:r>
                      <a:endParaRPr lang="it-IT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4" marR="6564" marT="6564" marB="65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Sottocriterio 2.1 esempio 3, Sottocriterio 2.2 esempio 2 e 7 Sottocriterio 2.3 esempio 7 Sottocriterio 6.1 esempio 5 Sottocriterio 9.1</a:t>
                      </a: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4" marR="6564" marT="6564" marB="656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078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24279"/>
              </p:ext>
            </p:extLst>
          </p:nvPr>
        </p:nvGraphicFramePr>
        <p:xfrm>
          <a:off x="1295400" y="1139092"/>
          <a:ext cx="9601200" cy="4428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00600"/>
                <a:gridCol w="4800600"/>
              </a:tblGrid>
              <a:tr h="279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50" b="1" dirty="0">
                          <a:solidFill>
                            <a:schemeClr val="tx1"/>
                          </a:solidFill>
                          <a:effectLst/>
                        </a:rPr>
                        <a:t>3.B) Processi – Pratiche gestionali e organizzative</a:t>
                      </a:r>
                      <a:endParaRPr lang="it-IT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5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79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50" dirty="0">
                          <a:solidFill>
                            <a:srgbClr val="002060"/>
                          </a:solidFill>
                          <a:effectLst/>
                        </a:rPr>
                        <a:t>3.5 </a:t>
                      </a:r>
                      <a:r>
                        <a:rPr lang="it-IT" sz="1350" dirty="0">
                          <a:solidFill>
                            <a:srgbClr val="00B0F0"/>
                          </a:solidFill>
                          <a:effectLst/>
                        </a:rPr>
                        <a:t>Orientamento strategico e organizzativo della scuola</a:t>
                      </a:r>
                      <a:endParaRPr lang="it-IT" sz="11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5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79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50" dirty="0">
                          <a:effectLst/>
                        </a:rPr>
                        <a:t>Missione e obiettivi prioritari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50">
                          <a:effectLst/>
                        </a:rPr>
                        <a:t>Sottocriterio 1.1 esempi 1, 2 e 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44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50">
                          <a:effectLst/>
                        </a:rPr>
                        <a:t>Controllo dei processi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50">
                          <a:effectLst/>
                        </a:rPr>
                        <a:t>Sottocriterio 3.1 esempio 2 Sottocriterio 5.1 esempi 1, 2 Sottocriterio 7.2 esempio 1 Sottocriterio 9.2 esempio 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44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50" dirty="0">
                          <a:effectLst/>
                        </a:rPr>
                        <a:t>Organizzazione risorse umane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50">
                          <a:effectLst/>
                        </a:rPr>
                        <a:t>Sottocriterio 3.1 esempio 2 Sottocriterio 5.1 esempi 1, 2 Sottocriterio 7.2 esempio 1 Sottocriterio 9.2 esempio 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79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50">
                          <a:effectLst/>
                        </a:rPr>
                        <a:t>Gestione delle risorse economiche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50">
                          <a:effectLst/>
                        </a:rPr>
                        <a:t>Sottocriterio 4.3 esempio 1 Sottocriterio 9.2 esempio 10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79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50">
                          <a:effectLst/>
                        </a:rPr>
                        <a:t>3.6 Sviluppo e valorizzazione delle risorse umane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5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79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50">
                          <a:effectLst/>
                        </a:rPr>
                        <a:t>Formazione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50">
                          <a:effectLst/>
                        </a:rPr>
                        <a:t>Sottocriterio 3.1 esempio 1 Sottocriteri 3.2 esempi 1, 3, 5, 8, 9, 10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79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50">
                          <a:effectLst/>
                        </a:rPr>
                        <a:t>Valorizzazione delle competenze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50">
                          <a:effectLst/>
                        </a:rPr>
                        <a:t>Sottocriterio 3.1 esempi 1, 4, 6 Sottocriterio 3.3 esempi 3, 6 e 10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79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50">
                          <a:effectLst/>
                        </a:rPr>
                        <a:t>Collaborazione tra insegnanti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50">
                          <a:effectLst/>
                        </a:rPr>
                        <a:t>Sottocriterio 1.3 (tutti gli esempi) Sottocriterio 3.3 esempi 1 e 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79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50">
                          <a:effectLst/>
                        </a:rPr>
                        <a:t>3.7 Integrazione con il territorio e rapporti con le famiglie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5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79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50">
                          <a:effectLst/>
                        </a:rPr>
                        <a:t>Collaborazione con il territorio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50">
                          <a:effectLst/>
                        </a:rPr>
                        <a:t>Sottocriteri 4.1 e 4.2 (tutti gli esempi) Sottocriterio 9.1 esempi 4 e 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44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50">
                          <a:effectLst/>
                        </a:rPr>
                        <a:t>Coinvolgimento delle famiglie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350" dirty="0">
                          <a:effectLst/>
                        </a:rPr>
                        <a:t>Sottocriterio 5.1 esempio 5 Sottocriterio 5.2 esempi 2, 3, 4 e 5 Sottocriterio 6.2 esempi da 1 a 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517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4535"/>
            <a:ext cx="9144000" cy="841571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Il processo di autovalutazione e miglioramento CAF</a:t>
            </a:r>
            <a:endParaRPr lang="it-IT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45579"/>
            <a:ext cx="9144000" cy="3827533"/>
          </a:xfrm>
        </p:spPr>
        <p:txBody>
          <a:bodyPr>
            <a:normAutofit fontScale="70000" lnSpcReduction="20000"/>
          </a:bodyPr>
          <a:lstStyle/>
          <a:p>
            <a:endParaRPr lang="it-IT" b="1" dirty="0" smtClean="0"/>
          </a:p>
          <a:p>
            <a:r>
              <a:rPr lang="it-IT" b="1" dirty="0" smtClean="0"/>
              <a:t>FASE DI ANALISI E VALUTAZIONE </a:t>
            </a:r>
          </a:p>
          <a:p>
            <a:r>
              <a:rPr lang="it-IT" dirty="0" smtClean="0"/>
              <a:t> Somministrazione dei questionari</a:t>
            </a:r>
          </a:p>
          <a:p>
            <a:r>
              <a:rPr lang="it-IT" dirty="0" smtClean="0"/>
              <a:t>Elaborazione un Rapporto di Autovalutazione </a:t>
            </a:r>
          </a:p>
          <a:p>
            <a:r>
              <a:rPr lang="it-IT" dirty="0" smtClean="0"/>
              <a:t> Scelta strategica del Piano di Miglioramento 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b="1" dirty="0" smtClean="0"/>
              <a:t>FASE DI PIANIFICAZIONE DEL MIGLIORAMENTO </a:t>
            </a:r>
          </a:p>
          <a:p>
            <a:r>
              <a:rPr lang="it-IT" dirty="0" smtClean="0"/>
              <a:t>Elaborazione del </a:t>
            </a:r>
            <a:r>
              <a:rPr lang="it-IT" dirty="0"/>
              <a:t>P</a:t>
            </a:r>
            <a:r>
              <a:rPr lang="it-IT" dirty="0" smtClean="0"/>
              <a:t>iano di Miglioramento </a:t>
            </a:r>
          </a:p>
          <a:p>
            <a:r>
              <a:rPr lang="it-IT" dirty="0" smtClean="0"/>
              <a:t> Comunicazione del  Piano di Miglioramento </a:t>
            </a:r>
          </a:p>
          <a:p>
            <a:r>
              <a:rPr lang="it-IT" dirty="0" smtClean="0"/>
              <a:t>Implementazione del </a:t>
            </a:r>
            <a:r>
              <a:rPr lang="it-IT" dirty="0"/>
              <a:t>P</a:t>
            </a:r>
            <a:r>
              <a:rPr lang="it-IT" dirty="0" smtClean="0"/>
              <a:t>iano di Miglioramento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54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raccolta delle evidenze e dei dati 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L’autovalutazione prevede:</a:t>
            </a:r>
          </a:p>
          <a:p>
            <a:r>
              <a:rPr lang="it-IT" dirty="0" smtClean="0"/>
              <a:t>raccolta sistematica e strutturata di evidenze </a:t>
            </a:r>
          </a:p>
          <a:p>
            <a:r>
              <a:rPr lang="it-IT" dirty="0" smtClean="0"/>
              <a:t>somministrazione di questionari a tutte le componenti della scuola e una intervista al dirigente scolastico</a:t>
            </a:r>
          </a:p>
          <a:p>
            <a:r>
              <a:rPr lang="it-IT" dirty="0" smtClean="0"/>
              <a:t>aggregazione e analisi delle informazioni</a:t>
            </a:r>
          </a:p>
          <a:p>
            <a:r>
              <a:rPr lang="it-IT" dirty="0" smtClean="0"/>
              <a:t>individuazione di sintesi, punti di forza, punti di debolezza e idee di miglioramento </a:t>
            </a:r>
          </a:p>
          <a:p>
            <a:r>
              <a:rPr lang="it-IT" dirty="0" smtClean="0"/>
              <a:t>condivisione del lavoro e consenso sulla valutazione da parte del GAV ( Gruppo di Atovalutazione)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77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valutazione dei fattori abilitanti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 fattori abilitanti devono essere valutati in collegamento con i risultati di performance.</a:t>
            </a:r>
          </a:p>
          <a:p>
            <a:r>
              <a:rPr lang="it-IT" dirty="0" smtClean="0"/>
              <a:t>Sono : Leadership, personale, polituche e strategie, partnership e risorse e processi. </a:t>
            </a:r>
          </a:p>
          <a:p>
            <a:pPr marL="0" indent="0">
              <a:buNone/>
            </a:pPr>
            <a:r>
              <a:rPr lang="it-IT" dirty="0" smtClean="0"/>
              <a:t>Obiettivo della valutazione è l’individuazione di punti di forza e di debolezza per ciascun sottocriterio del modello.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993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</TotalTime>
  <Words>1025</Words>
  <Application>Microsoft Office PowerPoint</Application>
  <PresentationFormat>Widescreen</PresentationFormat>
  <Paragraphs>124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Wingdings</vt:lpstr>
      <vt:lpstr>Organic</vt:lpstr>
      <vt:lpstr>Percorso Qualità</vt:lpstr>
      <vt:lpstr>PowerPoint Presentation</vt:lpstr>
      <vt:lpstr>PowerPoint Presentation</vt:lpstr>
      <vt:lpstr>Qualità CAF e Sistema Nazionale di Valutazione SNV</vt:lpstr>
      <vt:lpstr>PowerPoint Presentation</vt:lpstr>
      <vt:lpstr>PowerPoint Presentation</vt:lpstr>
      <vt:lpstr>Il processo di autovalutazione e miglioramento CAF</vt:lpstr>
      <vt:lpstr>La raccolta delle evidenze e dei dati </vt:lpstr>
      <vt:lpstr>La valutazione dei fattori abilitanti</vt:lpstr>
      <vt:lpstr> La valutazione dei risultati </vt:lpstr>
      <vt:lpstr> Il rapporto di autovalutazione (RAV)</vt:lpstr>
      <vt:lpstr>La pianificazione e attuazione del miglioramento</vt:lpstr>
    </vt:vector>
  </TitlesOfParts>
  <Company>CyberSpace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Percorso Qualità</dc:title>
  <dc:creator>Microsoft account</dc:creator>
  <cp:lastModifiedBy>Microsoft account</cp:lastModifiedBy>
  <cp:revision>21</cp:revision>
  <dcterms:created xsi:type="dcterms:W3CDTF">2022-03-08T11:56:59Z</dcterms:created>
  <dcterms:modified xsi:type="dcterms:W3CDTF">2022-03-08T14:33:06Z</dcterms:modified>
</cp:coreProperties>
</file>