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70" r:id="rId5"/>
    <p:sldId id="257" r:id="rId6"/>
    <p:sldId id="258" r:id="rId7"/>
    <p:sldId id="259" r:id="rId8"/>
    <p:sldId id="260" r:id="rId9"/>
    <p:sldId id="261" r:id="rId10"/>
    <p:sldId id="267" r:id="rId11"/>
    <p:sldId id="262" r:id="rId12"/>
    <p:sldId id="264" r:id="rId13"/>
    <p:sldId id="265" r:id="rId14"/>
    <p:sldId id="268" r:id="rId15"/>
    <p:sldId id="266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9FFBF7-3DA9-4151-ABD8-CD6E87F22881}" v="1" dt="2021-09-03T09:20:29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rena Angelini" userId="S::serena.angelini@polocattaneo.onmicrosoft.com::b1184bcb-fff5-4a00-8549-3119bf4cf53c" providerId="AD" clId="Web-{C59FFBF7-3DA9-4151-ABD8-CD6E87F22881}"/>
    <pc:docChg chg="addSld">
      <pc:chgData name="Serena Angelini" userId="S::serena.angelini@polocattaneo.onmicrosoft.com::b1184bcb-fff5-4a00-8549-3119bf4cf53c" providerId="AD" clId="Web-{C59FFBF7-3DA9-4151-ABD8-CD6E87F22881}" dt="2021-09-03T09:20:29.887" v="0"/>
      <pc:docMkLst>
        <pc:docMk/>
      </pc:docMkLst>
      <pc:sldChg chg="new">
        <pc:chgData name="Serena Angelini" userId="S::serena.angelini@polocattaneo.onmicrosoft.com::b1184bcb-fff5-4a00-8549-3119bf4cf53c" providerId="AD" clId="Web-{C59FFBF7-3DA9-4151-ABD8-CD6E87F22881}" dt="2021-09-03T09:20:29.887" v="0"/>
        <pc:sldMkLst>
          <pc:docMk/>
          <pc:sldMk cId="904592443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24495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8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5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02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347293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0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6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1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8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61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6580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814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3768" y="2286000"/>
            <a:ext cx="10863943" cy="1807029"/>
          </a:xfrm>
        </p:spPr>
        <p:txBody>
          <a:bodyPr/>
          <a:lstStyle/>
          <a:p>
            <a:r>
              <a:rPr lang="it-I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ORGANIGRAMMA-FUNZIONIGRAMMA</a:t>
            </a:r>
            <a:br>
              <a:rPr lang="it-IT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79904" y="3248708"/>
            <a:ext cx="6831673" cy="1086237"/>
          </a:xfrm>
        </p:spPr>
        <p:txBody>
          <a:bodyPr>
            <a:norm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 SCOLASTICO 2021/2022</a:t>
            </a:r>
          </a:p>
        </p:txBody>
      </p:sp>
    </p:spTree>
    <p:extLst>
      <p:ext uri="{BB962C8B-B14F-4D97-AF65-F5344CB8AC3E}">
        <p14:creationId xmlns:p14="http://schemas.microsoft.com/office/powerpoint/2010/main" val="77846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57943" y="242523"/>
            <a:ext cx="11049000" cy="6615477"/>
          </a:xfrm>
        </p:spPr>
        <p:txBody>
          <a:bodyPr>
            <a:noAutofit/>
          </a:bodyPr>
          <a:lstStyle/>
          <a:p>
            <a:r>
              <a:rPr lang="it-IT" sz="3200" b="1" dirty="0"/>
              <a:t>REFERENTE </a:t>
            </a:r>
            <a:r>
              <a:rPr lang="it-IT" sz="3200" b="1" dirty="0" smtClean="0"/>
              <a:t>legalità Prof. N. </a:t>
            </a:r>
            <a:r>
              <a:rPr lang="it-IT" sz="3200" b="1" dirty="0" err="1" smtClean="0"/>
              <a:t>Bibbiani</a:t>
            </a:r>
            <a:r>
              <a:rPr lang="it-IT" sz="3200" b="1" dirty="0" smtClean="0"/>
              <a:t>; </a:t>
            </a:r>
            <a:r>
              <a:rPr lang="it-IT" sz="3200" b="1" dirty="0"/>
              <a:t>bullismo e </a:t>
            </a:r>
            <a:r>
              <a:rPr lang="it-IT" sz="3200" b="1" dirty="0" err="1" smtClean="0"/>
              <a:t>cyberbullismo</a:t>
            </a:r>
            <a:r>
              <a:rPr lang="it-IT" sz="3200" b="1" dirty="0" smtClean="0"/>
              <a:t> – Prof.ssa M. </a:t>
            </a:r>
            <a:r>
              <a:rPr lang="it-IT" sz="3200" b="1" dirty="0" err="1" smtClean="0"/>
              <a:t>Carli</a:t>
            </a:r>
            <a:r>
              <a:rPr lang="it-IT" sz="3200" b="1" dirty="0" smtClean="0"/>
              <a:t>: 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b="1" dirty="0"/>
              <a:t>- </a:t>
            </a:r>
            <a:r>
              <a:rPr lang="it-IT" sz="2800" dirty="0"/>
              <a:t>monitora la situazione della scuola, raccogliendo da insegnanti e alunni segnalazioni sulla eventuale presenza di casi di bullismo e di </a:t>
            </a:r>
            <a:r>
              <a:rPr lang="it-IT" sz="2800" dirty="0" err="1"/>
              <a:t>cyberbullismo</a:t>
            </a:r>
            <a:r>
              <a:rPr lang="it-IT" sz="2800" dirty="0"/>
              <a:t>; </a:t>
            </a:r>
            <a:br>
              <a:rPr lang="it-IT" sz="2800" dirty="0"/>
            </a:br>
            <a:r>
              <a:rPr lang="it-IT" sz="2800" dirty="0"/>
              <a:t>- collabora con il </a:t>
            </a:r>
            <a:r>
              <a:rPr lang="it-IT" sz="2800" dirty="0" err="1"/>
              <a:t>d.s</a:t>
            </a:r>
            <a:r>
              <a:rPr lang="it-IT" sz="2800" dirty="0"/>
              <a:t>. ed i </a:t>
            </a:r>
            <a:r>
              <a:rPr lang="it-IT" sz="2800" dirty="0" err="1"/>
              <a:t>c.d.c</a:t>
            </a:r>
            <a:r>
              <a:rPr lang="it-IT" sz="2800" dirty="0"/>
              <a:t>. per adottare misure di assistenza alla vittima e sanzioni e percorsi rieducativi per l’autore supportando i docenti nella realizzazione di eventuali percorsi didattici personalizzati</a:t>
            </a:r>
            <a:br>
              <a:rPr lang="it-IT" sz="2800" dirty="0"/>
            </a:br>
            <a:r>
              <a:rPr lang="it-IT" sz="2800" dirty="0"/>
              <a:t>- accogliere i genitori informandoli sulle azioni che la scuola può mettere in atto e collabora a monitorare il percorso formativo dell’alunno; </a:t>
            </a:r>
            <a:br>
              <a:rPr lang="it-IT" sz="2800" dirty="0"/>
            </a:br>
            <a:r>
              <a:rPr lang="it-IT" sz="2800" dirty="0"/>
              <a:t>- forma i colleghi sulla normativa esistente e mette a disposizione i materiali di approfondimento; </a:t>
            </a:r>
            <a:br>
              <a:rPr lang="it-IT" sz="2800" dirty="0"/>
            </a:br>
            <a:r>
              <a:rPr lang="it-IT" sz="2800" dirty="0"/>
              <a:t>- promuove e pubblicizza iniziative di formazione; -; </a:t>
            </a:r>
            <a:br>
              <a:rPr lang="it-IT" sz="2800" dirty="0"/>
            </a:br>
            <a:r>
              <a:rPr lang="it-IT" sz="2800" dirty="0"/>
              <a:t>- attiva momenti di riflessione e progettazione sulle tematiche del bullismo e del </a:t>
            </a:r>
            <a:r>
              <a:rPr lang="it-IT" sz="2800" dirty="0" err="1"/>
              <a:t>cyberbullismo</a:t>
            </a:r>
            <a:r>
              <a:rPr lang="it-IT" sz="2800" dirty="0"/>
              <a:t/>
            </a:r>
            <a:br>
              <a:rPr 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70441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113311" y="1306286"/>
            <a:ext cx="108718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 </a:t>
            </a:r>
            <a:br>
              <a:rPr lang="it-IT" dirty="0"/>
            </a:br>
            <a:r>
              <a:rPr lang="it-IT" sz="2800" b="1" dirty="0"/>
              <a:t>REFERENTE </a:t>
            </a:r>
            <a:r>
              <a:rPr lang="it-IT" sz="2800" b="1" dirty="0" err="1"/>
              <a:t>Clil</a:t>
            </a:r>
            <a:r>
              <a:rPr lang="it-IT" sz="2800" b="1" dirty="0"/>
              <a:t>/Erasmus</a:t>
            </a:r>
            <a:r>
              <a:rPr lang="it-IT" sz="2800" b="1" dirty="0" smtClean="0"/>
              <a:t>+ Prof.ssa N. Nocchi: </a:t>
            </a: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800" dirty="0"/>
              <a:t>Collabora con la </a:t>
            </a:r>
            <a:r>
              <a:rPr lang="it-IT" sz="2800" dirty="0" err="1"/>
              <a:t>d.s</a:t>
            </a:r>
            <a:r>
              <a:rPr lang="it-IT" sz="2800" dirty="0"/>
              <a:t>. e la F.S. nella individuazione dei bandi, predisposizione, gestione e monitoraggio dei progetti di internazionalizzazione</a:t>
            </a:r>
            <a:r>
              <a:rPr lang="it-IT" sz="2800" b="1" dirty="0"/>
              <a:t> </a:t>
            </a:r>
            <a:r>
              <a:rPr lang="it-IT" sz="2800" dirty="0"/>
              <a:t>e, in caso di approvazione, sarà il coordinatore del gruppo</a:t>
            </a:r>
            <a:r>
              <a:rPr lang="it-IT" sz="2800" b="1" dirty="0"/>
              <a:t>;</a:t>
            </a:r>
            <a:endParaRPr lang="it-IT" sz="2800" dirty="0"/>
          </a:p>
          <a:p>
            <a:r>
              <a:rPr lang="it-IT" sz="2800" dirty="0"/>
              <a:t>- Promuove e diffonde iniziative di formazione sulle tematiche del CLIL e dei progetti di internazionalizzazione.</a:t>
            </a:r>
            <a:br>
              <a:rPr lang="it-IT" sz="2800" dirty="0"/>
            </a:b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10181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67737" y="130629"/>
            <a:ext cx="10686805" cy="1344879"/>
          </a:xfrm>
        </p:spPr>
        <p:txBody>
          <a:bodyPr>
            <a:noAutofit/>
          </a:bodyPr>
          <a:lstStyle/>
          <a:p>
            <a:r>
              <a:rPr lang="it-IT" sz="3200" dirty="0"/>
              <a:t>Referente </a:t>
            </a:r>
            <a:r>
              <a:rPr lang="it-IT" sz="3200" dirty="0" err="1" smtClean="0"/>
              <a:t>Pcto</a:t>
            </a:r>
            <a:r>
              <a:rPr lang="it-IT" sz="3200" dirty="0" smtClean="0"/>
              <a:t> – Prof. M. Battaglia-E. Barsotti – G. Ruggiero, </a:t>
            </a:r>
            <a:r>
              <a:rPr lang="it-IT" sz="3200" dirty="0"/>
              <a:t>stage, tirocini, uscite didattiche, visite guidate e altre mobilità extra scolastiche: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1664" y="1475508"/>
            <a:ext cx="10975278" cy="5317175"/>
          </a:xfrm>
        </p:spPr>
        <p:txBody>
          <a:bodyPr>
            <a:noAutofit/>
          </a:bodyPr>
          <a:lstStyle/>
          <a:p>
            <a:r>
              <a:rPr lang="it-IT" sz="2200" dirty="0"/>
              <a:t>collabora con il </a:t>
            </a:r>
            <a:r>
              <a:rPr lang="it-IT" sz="2200" dirty="0" err="1"/>
              <a:t>d.s</a:t>
            </a:r>
            <a:r>
              <a:rPr lang="it-IT" sz="2200" dirty="0"/>
              <a:t>. e con i coordinatori di classe nella progettazione e gestione  di tutte le mobilità extrascolastiche come visite guidate, uscite, stage e tirocini…</a:t>
            </a:r>
          </a:p>
          <a:p>
            <a:r>
              <a:rPr lang="it-IT" sz="2200" dirty="0"/>
              <a:t>Collabora con il </a:t>
            </a:r>
            <a:r>
              <a:rPr lang="it-IT" sz="2200" dirty="0" err="1"/>
              <a:t>d.s</a:t>
            </a:r>
            <a:r>
              <a:rPr lang="it-IT" sz="2200" dirty="0"/>
              <a:t>. e con i tutor interni nella progettazione e gestione  della  nell’individuazione delle imprese e degli enti pubblici o privati con cui stipulare convenzioni per i </a:t>
            </a:r>
            <a:r>
              <a:rPr lang="it-IT" sz="2200" dirty="0" err="1"/>
              <a:t>pcto</a:t>
            </a:r>
            <a:r>
              <a:rPr lang="it-IT" sz="2200" dirty="0"/>
              <a:t>, promuovendo nuove modalità di </a:t>
            </a:r>
            <a:r>
              <a:rPr lang="it-IT" sz="2200" dirty="0" err="1"/>
              <a:t>pcto</a:t>
            </a:r>
            <a:r>
              <a:rPr lang="it-IT" sz="2200" dirty="0"/>
              <a:t>, compresa quella transnazionale, </a:t>
            </a:r>
          </a:p>
          <a:p>
            <a:r>
              <a:rPr lang="it-IT" sz="2200" dirty="0"/>
              <a:t>supporta i tutor interni nella predisposizione del percorso formativo personalizzato</a:t>
            </a:r>
          </a:p>
          <a:p>
            <a:r>
              <a:rPr lang="it-IT" sz="2200" dirty="0"/>
              <a:t>supporta i tutor interni nella gestione e valutazione dei </a:t>
            </a:r>
            <a:r>
              <a:rPr lang="it-IT" sz="2200" dirty="0" err="1"/>
              <a:t>pcto</a:t>
            </a:r>
            <a:r>
              <a:rPr lang="it-IT" sz="2200" dirty="0"/>
              <a:t>;</a:t>
            </a:r>
          </a:p>
          <a:p>
            <a:r>
              <a:rPr lang="it-IT" sz="2200" dirty="0"/>
              <a:t>organizza la formazione del personale della scuola, affinché conosca il progetto di </a:t>
            </a:r>
            <a:r>
              <a:rPr lang="it-IT" sz="2200" dirty="0" err="1"/>
              <a:t>pcto</a:t>
            </a:r>
            <a:r>
              <a:rPr lang="it-IT" sz="2200" dirty="0"/>
              <a:t>, lo condivida e collabori alla sua realizzazione;</a:t>
            </a:r>
          </a:p>
          <a:p>
            <a:r>
              <a:rPr lang="it-IT" sz="2200" dirty="0"/>
              <a:t>individua i mezzi per promuovere la partecipazione e la condivisione nel percorso di orientamento e nello sviluppo delle competenze trasversali da parte delle famiglie, </a:t>
            </a:r>
          </a:p>
          <a:p>
            <a:r>
              <a:rPr lang="it-IT" sz="2200" dirty="0"/>
              <a:t>assiste il </a:t>
            </a:r>
            <a:r>
              <a:rPr lang="it-IT" sz="2200" dirty="0" err="1"/>
              <a:t>d.s</a:t>
            </a:r>
            <a:r>
              <a:rPr lang="it-IT" sz="2200" dirty="0"/>
              <a:t>. nella redazione della scheda di valutazione sulle strutture con cui sono state stipulate le convenzioni per le attività relative ai percorsi, evidenziandone il potenziale formativo e le eventuali difficoltà incontrate nella collaborazione.</a:t>
            </a:r>
          </a:p>
          <a:p>
            <a:pPr marL="0" indent="0">
              <a:buNone/>
            </a:pP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95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30629"/>
            <a:ext cx="9601200" cy="215537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dirty="0"/>
              <a:t>COMITATO TECNICO SCIENTIFICO/ </a:t>
            </a:r>
            <a:br>
              <a:rPr lang="it-IT" sz="3600" dirty="0"/>
            </a:br>
            <a:r>
              <a:rPr lang="it-IT" sz="3600" dirty="0"/>
              <a:t>COMMISSIONE PER LA DIDATTICA E L’AUTONOMIA:</a:t>
            </a:r>
            <a:br>
              <a:rPr lang="it-IT" sz="3600" dirty="0"/>
            </a:br>
            <a:r>
              <a:rPr lang="it-IT" sz="3100" dirty="0"/>
              <a:t>con funzioni consultive e di proposta per l’organizzazione degli indirizzi, le attività didattiche, laboratoriali, i progetti ecc. e l’utilizzazione degli spazi di autonomia e flessibilità:</a:t>
            </a: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892628" y="2400300"/>
            <a:ext cx="11070772" cy="43815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900" dirty="0"/>
              <a:t>- Conosce e studia i curriculi degli indirizzi della scuola e le innovazioni normative, ordinamentali e didattiche, e ne fornisce proposte di realizzazione all’interno dell’offerta formativa della scuola;</a:t>
            </a:r>
          </a:p>
          <a:p>
            <a:r>
              <a:rPr lang="it-IT" sz="2900" dirty="0"/>
              <a:t>- Analizza e promuove la programmazione e la progettazione interdisciplinare, lavorando in stretta collaborazione con i coordinatori di dipartimento e funzioni strumentali a supporto della progettazione formativa e didattica;</a:t>
            </a:r>
          </a:p>
          <a:p>
            <a:r>
              <a:rPr lang="it-IT" sz="2900" dirty="0"/>
              <a:t>- Conosce, studia le proposte di progetto e gli avvisi e bandi per progetti/concorsi e valuta la loro coerenza con il PTOF e attuabilità, e coordina la migliore attuazione degli stessi;</a:t>
            </a:r>
          </a:p>
          <a:p>
            <a:r>
              <a:rPr lang="it-IT" sz="2900" dirty="0"/>
              <a:t>-  Esamina e coordina le proposte dei Consigli di classe/dipartimenti/indirizzi per i viaggi di istruzione, uscite, </a:t>
            </a:r>
            <a:r>
              <a:rPr lang="it-IT" sz="2900" dirty="0" err="1"/>
              <a:t>pcto</a:t>
            </a:r>
            <a:r>
              <a:rPr lang="it-IT" sz="2900" dirty="0"/>
              <a:t>;</a:t>
            </a:r>
          </a:p>
          <a:p>
            <a:pPr marL="571500" indent="-571500">
              <a:buFontTx/>
              <a:buChar char="-"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920362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4F0356A-A2B9-42F0-B376-75AC88545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459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34141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FUNZIONE STRUMENTALE AREA 1</a:t>
            </a:r>
            <a:br>
              <a:rPr lang="it-IT" b="1" dirty="0"/>
            </a:br>
            <a:r>
              <a:rPr lang="it-IT" b="1" dirty="0"/>
              <a:t>Progettazione, autovalutazione e qualità</a:t>
            </a:r>
            <a:r>
              <a:rPr lang="it-IT" b="1" dirty="0" smtClean="0"/>
              <a:t>:</a:t>
            </a:r>
            <a:br>
              <a:rPr lang="it-IT" b="1" dirty="0" smtClean="0"/>
            </a:br>
            <a:r>
              <a:rPr lang="it-IT" b="1" dirty="0" smtClean="0"/>
              <a:t>Prof. N. </a:t>
            </a:r>
            <a:r>
              <a:rPr lang="it-IT" b="1" dirty="0" err="1" smtClean="0"/>
              <a:t>Bibbiani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/>
              <a:t>Revisione, aggiornamento e integrazione del PTOF; </a:t>
            </a:r>
          </a:p>
          <a:p>
            <a:r>
              <a:rPr lang="it-IT" sz="2400" b="1" dirty="0"/>
              <a:t>Stesura del mini PTOF;</a:t>
            </a:r>
          </a:p>
          <a:p>
            <a:r>
              <a:rPr lang="it-IT" sz="2400" b="1" dirty="0"/>
              <a:t>Revisione e aggiornamento del RAV e del </a:t>
            </a:r>
            <a:r>
              <a:rPr lang="it-IT" sz="2400" b="1" dirty="0" err="1"/>
              <a:t>PdM</a:t>
            </a:r>
            <a:r>
              <a:rPr lang="it-IT" sz="2400" b="1" dirty="0"/>
              <a:t>; </a:t>
            </a:r>
          </a:p>
          <a:p>
            <a:r>
              <a:rPr lang="it-IT" sz="2400" b="1" dirty="0"/>
              <a:t>Monitoraggio sistema Scuola; </a:t>
            </a:r>
          </a:p>
          <a:p>
            <a:r>
              <a:rPr lang="it-IT" sz="2400" b="1" dirty="0"/>
              <a:t>Progettazione relativa a PON, POR e altri progetti.</a:t>
            </a:r>
          </a:p>
          <a:p>
            <a:r>
              <a:rPr lang="it-IT" sz="2400" b="1" dirty="0"/>
              <a:t>Interazione con il Dirigente Scolastico, le altre funzioni strumentali, i coordinatori di dipartimento e di classe, i collaboratori del Dirigente Scolastico, il DSGA.</a:t>
            </a:r>
          </a:p>
          <a:p>
            <a:pPr marL="0" indent="0">
              <a:buNone/>
            </a:pP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4529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5968" y="115792"/>
            <a:ext cx="11046031" cy="14859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FUNZIONE STRUMENTARE AREA 2 </a:t>
            </a:r>
            <a:br>
              <a:rPr lang="it-IT" b="1" dirty="0"/>
            </a:br>
            <a:r>
              <a:rPr lang="it-IT" b="1" dirty="0"/>
              <a:t>Supporto docenti e innovazione nella didattica e valutazione: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3153" y="1888177"/>
            <a:ext cx="10569039" cy="479763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it-IT" sz="2600" b="1" dirty="0"/>
              <a:t>Supporto e accoglienza dei docenti in ingresso;  </a:t>
            </a:r>
          </a:p>
          <a:p>
            <a:pPr lvl="0"/>
            <a:r>
              <a:rPr lang="it-IT" sz="2600" b="1" dirty="0"/>
              <a:t>Supporto al lavoro docente nella predisposizione delle attività di progettazione curricolare ed extracurricolare;</a:t>
            </a:r>
          </a:p>
          <a:p>
            <a:pPr lvl="0"/>
            <a:r>
              <a:rPr lang="it-IT" sz="2600" b="1" dirty="0"/>
              <a:t>Coordinamento della progettazione curricolare ed extracurricolare; aggiornamento e condivisione della relativa modulistica (piani di lavoro annuali, progetti, relazioni…)</a:t>
            </a:r>
          </a:p>
          <a:p>
            <a:pPr lvl="0"/>
            <a:r>
              <a:rPr lang="it-IT" sz="2600" b="1" dirty="0"/>
              <a:t>Raccolta, armonizzazione ed archiviazione delle progettazioni curricolari, laboratoriali e Progettuali;</a:t>
            </a:r>
          </a:p>
          <a:p>
            <a:pPr lvl="0"/>
            <a:r>
              <a:rPr lang="it-IT" sz="2600" b="1" dirty="0"/>
              <a:t>Analisi dei bisogni formativi dei docenti e coordinamento del piano di formazione e aggiornamento;</a:t>
            </a:r>
          </a:p>
          <a:p>
            <a:pPr lvl="0"/>
            <a:r>
              <a:rPr lang="it-IT" sz="2600" b="1" dirty="0"/>
              <a:t>Monitoraggio iniziale, in itinere e finale dei livelli di apprendimento degli alunni;  </a:t>
            </a:r>
          </a:p>
          <a:p>
            <a:pPr lvl="0"/>
            <a:r>
              <a:rPr lang="it-IT" sz="2600" b="1" dirty="0"/>
              <a:t>Coordinamento per l’elaborazione di indicatori, strumenti e procedure per la valutazione degli apprendimenti. (Rubriche di valutazione degli apprendimenti e del comportamento); </a:t>
            </a:r>
          </a:p>
          <a:p>
            <a:pPr lvl="0"/>
            <a:r>
              <a:rPr lang="it-IT" sz="2600" b="1" dirty="0"/>
              <a:t>Organizzazione e gestione delle prove INVALSI;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120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6270" y="-50463"/>
            <a:ext cx="11293433" cy="14859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FUNZIONE STRUMENTALE AREA 3 </a:t>
            </a:r>
            <a:br>
              <a:rPr lang="it-IT" b="1" dirty="0"/>
            </a:br>
            <a:r>
              <a:rPr lang="it-IT" b="1" dirty="0"/>
              <a:t>Supporto alunni</a:t>
            </a:r>
            <a:r>
              <a:rPr lang="it-IT" b="1" dirty="0" smtClean="0"/>
              <a:t>: Prof.ssa G. Ruggiero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55023" y="1294413"/>
            <a:ext cx="11336977" cy="54864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it-IT" b="1" dirty="0"/>
              <a:t>Organizzazione e gestione delle attività di accoglienza e di integrazione di tutti gli alunni; 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Gestione delle richieste di passaggi tra scuole, indirizzi ed ingressi alunni stranieri;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Gestione dei periodi di formazione degli alunni all’estero;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Monitoraggio delle situazioni di difficoltà e di disagio (sociale, culturale…) e/o difficoltà di apprendimento individuate dai consigli di classe e predisposizione, anche in accordo con le famiglie degli alunni, di strategie idonee a scongiurare l’abbandono scolastico in collaborazione con la F.S A4;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Predisposizione di iniziative per il recupero, potenziamento e valorizzazione delle eccellenze;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Monitoraggio mensile delle assenze e comunicazione alle famiglie dei casi a rischio dispersione scolastica;  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Analisi e socializzazione dei risultati delle prove Invalsi e raccolta delle relazioni finali ed archiviazione di tutto il materiale relativo a ciascuna uscita, visita o viaggio realizzato nell’anno scolastico;  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Coordinamento dei referenti e/o gruppi di lavoro che si occupano di: Orientamento in ingresso e in uscita; </a:t>
            </a:r>
            <a:r>
              <a:rPr lang="it-IT" b="1" dirty="0" err="1"/>
              <a:t>Pcto</a:t>
            </a:r>
            <a:r>
              <a:rPr lang="it-IT" b="1" dirty="0"/>
              <a:t>, stage, tirocini, impresa simulata, viaggi di istruzione e altre attività extra scolastiche; Prevenzione bullismo e </a:t>
            </a:r>
            <a:r>
              <a:rPr lang="it-IT" b="1" dirty="0" err="1"/>
              <a:t>cyberbullismo</a:t>
            </a:r>
            <a:r>
              <a:rPr lang="it-IT" b="1" dirty="0"/>
              <a:t>; Erasmus+</a:t>
            </a:r>
          </a:p>
          <a:p>
            <a:pPr lvl="0">
              <a:spcBef>
                <a:spcPts val="0"/>
              </a:spcBef>
            </a:pPr>
            <a:r>
              <a:rPr lang="it-IT" b="1" dirty="0"/>
              <a:t>Interazione con il Dirigente Scolastico, le altre funzioni strumentali, i coordinatori di dipartimento e di classe, i collaboratori del Dirigente Scolastico, il DSGA. </a:t>
            </a:r>
          </a:p>
        </p:txBody>
      </p:sp>
    </p:spTree>
    <p:extLst>
      <p:ext uri="{BB962C8B-B14F-4D97-AF65-F5344CB8AC3E}">
        <p14:creationId xmlns:p14="http://schemas.microsoft.com/office/powerpoint/2010/main" val="258336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52895"/>
            <a:ext cx="10820400" cy="1485900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FUNZIONE STRUMENTALE AREA 4</a:t>
            </a:r>
            <a:br>
              <a:rPr lang="it-IT" b="1" dirty="0"/>
            </a:br>
            <a:r>
              <a:rPr lang="it-IT" b="1" dirty="0"/>
              <a:t>INCLUSIONE</a:t>
            </a:r>
            <a:r>
              <a:rPr lang="it-IT" b="1" dirty="0" smtClean="0"/>
              <a:t>: Prof.ssa V. </a:t>
            </a:r>
            <a:r>
              <a:rPr lang="it-IT" b="1" dirty="0" err="1" smtClean="0"/>
              <a:t>Peccianti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1277" y="1560866"/>
            <a:ext cx="11067803" cy="5362452"/>
          </a:xfrm>
        </p:spPr>
        <p:txBody>
          <a:bodyPr>
            <a:normAutofit lnSpcReduction="10000"/>
          </a:bodyPr>
          <a:lstStyle/>
          <a:p>
            <a:r>
              <a:rPr lang="it-IT" b="1" dirty="0"/>
              <a:t>1. Accoglienza e inserimento degli alunni con Bisogni Educativi Speciali, dei nuovi insegnanti di sostegno e degli altri operatori; </a:t>
            </a:r>
          </a:p>
          <a:p>
            <a:r>
              <a:rPr lang="it-IT" b="1" dirty="0"/>
              <a:t>2. Coordinamento delle attività di inserimento e di integrazione degli alunni con Disabilità, con DSA o con altri BES;  </a:t>
            </a:r>
          </a:p>
          <a:p>
            <a:r>
              <a:rPr lang="it-IT" b="1" dirty="0"/>
              <a:t>3. Promozione, coordinamento e verbalizzazione degli incontri con l’équipe </a:t>
            </a:r>
            <a:r>
              <a:rPr lang="it-IT" b="1" dirty="0" err="1"/>
              <a:t>psico</a:t>
            </a:r>
            <a:r>
              <a:rPr lang="it-IT" b="1" dirty="0"/>
              <a:t>-medico pedagogica, consigli di classe e altri operatori e archiviazione tempestiva del materiale raccolto ed elaborato;  </a:t>
            </a:r>
          </a:p>
          <a:p>
            <a:r>
              <a:rPr lang="it-IT" b="1" dirty="0"/>
              <a:t>4. Coordinamento nell’aggiornamento della modulistica per la redazione dei PEI e dei PDP;  </a:t>
            </a:r>
          </a:p>
          <a:p>
            <a:r>
              <a:rPr lang="it-IT" b="1" dirty="0"/>
              <a:t>5. Stesura e aggiornamento del PAI;  </a:t>
            </a:r>
          </a:p>
          <a:p>
            <a:r>
              <a:rPr lang="it-IT" b="1" dirty="0"/>
              <a:t>6. Coordinamento dei gruppi di lavoro attinenti al proprio ambito;  </a:t>
            </a:r>
          </a:p>
          <a:p>
            <a:r>
              <a:rPr lang="it-IT" b="1" dirty="0"/>
              <a:t>7. Promozione di attività di aggiornamento professionale in materia di inclusione;</a:t>
            </a:r>
          </a:p>
          <a:p>
            <a:r>
              <a:rPr lang="it-IT" b="1" dirty="0"/>
              <a:t>8. Raccolta di proposte di richiesta/acquisto di materiale didattico specifico e rapporti con gli enti deputati; 9. Verifica e monitoraggio periodico degli interventi di integrazione.</a:t>
            </a:r>
          </a:p>
          <a:p>
            <a:r>
              <a:rPr lang="it-IT" b="1" dirty="0"/>
              <a:t>10. Interazione con il Dirigente Scolastico, le altre funzioni strumentali, i coordinatori di dipartimento e di classe, i collaboratori del Dirigente Scolastico, il DSGA.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140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COORDINATORI DI INDIRIZZO: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599" y="1626919"/>
            <a:ext cx="10349345" cy="4702629"/>
          </a:xfrm>
        </p:spPr>
        <p:txBody>
          <a:bodyPr>
            <a:normAutofit/>
          </a:bodyPr>
          <a:lstStyle/>
          <a:p>
            <a:r>
              <a:rPr lang="it-IT" sz="2800" b="1" dirty="0"/>
              <a:t>Tecnico settore economico - indirizzo AFM: </a:t>
            </a:r>
            <a:r>
              <a:rPr lang="it-IT" sz="2800" b="1" dirty="0" smtClean="0"/>
              <a:t>Prof.ssa A. </a:t>
            </a:r>
            <a:r>
              <a:rPr lang="it-IT" sz="2800" b="1" dirty="0" err="1" smtClean="0"/>
              <a:t>Guzzonato</a:t>
            </a:r>
            <a:endParaRPr lang="it-IT" sz="2800" b="1" dirty="0"/>
          </a:p>
          <a:p>
            <a:r>
              <a:rPr lang="it-IT" sz="2800" b="1" dirty="0"/>
              <a:t>Tecnico settore Turismo: </a:t>
            </a:r>
            <a:r>
              <a:rPr lang="it-IT" sz="2800" b="1" dirty="0" smtClean="0"/>
              <a:t>Prof. </a:t>
            </a:r>
            <a:r>
              <a:rPr lang="it-IT" sz="2800" b="1" dirty="0" err="1" smtClean="0"/>
              <a:t>ssa</a:t>
            </a:r>
            <a:r>
              <a:rPr lang="it-IT" sz="2800" b="1" dirty="0" smtClean="0"/>
              <a:t> A. </a:t>
            </a:r>
            <a:r>
              <a:rPr lang="it-IT" sz="2800" b="1" dirty="0" err="1" smtClean="0"/>
              <a:t>Meini</a:t>
            </a:r>
            <a:endParaRPr lang="it-IT" sz="2800" b="1" dirty="0"/>
          </a:p>
          <a:p>
            <a:r>
              <a:rPr lang="it-IT" sz="2800" b="1" dirty="0"/>
              <a:t>Istituto tecnico settore tecnologico indirizzo agrario: </a:t>
            </a:r>
            <a:r>
              <a:rPr lang="it-IT" sz="2800" b="1" dirty="0" smtClean="0"/>
              <a:t>Prof. A. De Masi</a:t>
            </a:r>
            <a:endParaRPr lang="it-IT" sz="2800" b="1" dirty="0"/>
          </a:p>
          <a:p>
            <a:r>
              <a:rPr lang="it-IT" sz="2800" b="1" dirty="0"/>
              <a:t>Istituto professionale indirizzo servizi commerciali</a:t>
            </a:r>
            <a:r>
              <a:rPr lang="it-IT" sz="2800" b="1" dirty="0" smtClean="0"/>
              <a:t>: Prof. A. </a:t>
            </a:r>
            <a:r>
              <a:rPr lang="it-IT" sz="2800" b="1" dirty="0" err="1" smtClean="0"/>
              <a:t>Pompizzi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800" b="1" dirty="0"/>
              <a:t>Liceo artistico</a:t>
            </a:r>
            <a:r>
              <a:rPr lang="it-IT" sz="2800" b="1" dirty="0" smtClean="0"/>
              <a:t>: Prof.ssa S. Ricci</a:t>
            </a:r>
            <a:endParaRPr lang="it-IT" sz="2800" dirty="0"/>
          </a:p>
          <a:p>
            <a:r>
              <a:rPr lang="it-IT" sz="2800" b="1" dirty="0"/>
              <a:t>Progettazione </a:t>
            </a:r>
            <a:r>
              <a:rPr lang="it-IT" sz="2800" b="1" dirty="0" smtClean="0"/>
              <a:t>IEFP: Prof. A. Paternostro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2761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599" y="685800"/>
            <a:ext cx="10705605" cy="1485900"/>
          </a:xfrm>
        </p:spPr>
        <p:txBody>
          <a:bodyPr>
            <a:noAutofit/>
          </a:bodyPr>
          <a:lstStyle/>
          <a:p>
            <a:r>
              <a:rPr lang="it-IT" sz="3600" b="1" dirty="0"/>
              <a:t>COMMISSIONE </a:t>
            </a:r>
            <a:r>
              <a:rPr lang="it-IT" sz="3600" b="1" dirty="0" smtClean="0"/>
              <a:t>ORARIO D. </a:t>
            </a:r>
            <a:r>
              <a:rPr lang="it-IT" sz="3600" b="1" dirty="0" err="1" smtClean="0"/>
              <a:t>Becattini</a:t>
            </a:r>
            <a:r>
              <a:rPr lang="it-IT" sz="3600" b="1" dirty="0" smtClean="0"/>
              <a:t>- </a:t>
            </a:r>
            <a:r>
              <a:rPr lang="it-IT" sz="3600" b="1" dirty="0" err="1" smtClean="0"/>
              <a:t>M.Antonietta</a:t>
            </a:r>
            <a:r>
              <a:rPr lang="it-IT" sz="3600" b="1" dirty="0" smtClean="0"/>
              <a:t> Pandolfo – S. Fabiani: </a:t>
            </a:r>
            <a:r>
              <a:rPr lang="it-IT" sz="3600" b="1" dirty="0"/>
              <a:t/>
            </a:r>
            <a:br>
              <a:rPr lang="it-IT" sz="3600" b="1" dirty="0"/>
            </a:br>
            <a:r>
              <a:rPr lang="it-IT" sz="3600" dirty="0"/>
              <a:t/>
            </a:r>
            <a:br>
              <a:rPr lang="it-IT" sz="3600" dirty="0"/>
            </a:b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371599" y="2286000"/>
            <a:ext cx="9826831" cy="3581400"/>
          </a:xfrm>
        </p:spPr>
        <p:txBody>
          <a:bodyPr>
            <a:normAutofit fontScale="92500"/>
          </a:bodyPr>
          <a:lstStyle/>
          <a:p>
            <a:r>
              <a:rPr lang="it-IT" sz="2800" b="1" dirty="0"/>
              <a:t>Ha il compito di predisporre l’orario delle lezioni, sulla base dei criteri indicati dal Collegio dei Docenti e delle istruzioni fornite dal Dirigente Scolastico, che dovrà tener conto sia delle esigenze legate alla didattica (uso palestra, laboratori ecc.) o all’organizzazione del servizio (sostituzioni colleghi assenti), sia infine delle esigenze dei Docenti, dando la possibilità agli stessi di esprimere desiderata su orario di ingresso o di uscita o su giorno libero. Darà priorità ad esigenze oggettive come 104, figli minori, lontananza dalla sede </a:t>
            </a:r>
            <a:r>
              <a:rPr lang="it-IT" sz="2800" b="1" dirty="0" err="1"/>
              <a:t>ecc</a:t>
            </a:r>
            <a:r>
              <a:rPr lang="it-IT" sz="2800" b="1" dirty="0"/>
              <a:t>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79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55023" y="151411"/>
            <a:ext cx="11020301" cy="1629888"/>
          </a:xfrm>
        </p:spPr>
        <p:txBody>
          <a:bodyPr>
            <a:noAutofit/>
          </a:bodyPr>
          <a:lstStyle/>
          <a:p>
            <a:r>
              <a:rPr lang="it-IT" sz="3200" b="1" dirty="0"/>
              <a:t>ANIMATORE DIGITALE E RESPONSABILE SITO WEB: </a:t>
            </a: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Cupiti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V. </a:t>
            </a:r>
            <a:r>
              <a:rPr lang="it-IT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Peccianti</a:t>
            </a:r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P. Spinelli </a:t>
            </a:r>
            <a:r>
              <a:rPr lang="it-IT" sz="3200" b="1" dirty="0" smtClean="0"/>
              <a:t>(ore </a:t>
            </a:r>
            <a:r>
              <a:rPr lang="it-IT" sz="3200" b="1" dirty="0"/>
              <a:t>potenziamento) </a:t>
            </a:r>
            <a:r>
              <a:rPr lang="it-IT" sz="2400" b="1" dirty="0"/>
              <a:t>con la collaborazione dell’A.T. Andrea Profeti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/>
              <a:t>Team innovazione: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73777" y="1870363"/>
            <a:ext cx="10996550" cy="4946071"/>
          </a:xfrm>
        </p:spPr>
        <p:txBody>
          <a:bodyPr>
            <a:normAutofit fontScale="92500" lnSpcReduction="20000"/>
          </a:bodyPr>
          <a:lstStyle/>
          <a:p>
            <a:r>
              <a:rPr lang="it-IT" sz="2400" b="1" dirty="0"/>
              <a:t>1. Cura ed aggiornamento della struttura e della grafica del sito in relazione alle normative ed ai bisogni organizzativi e gestionali. </a:t>
            </a:r>
          </a:p>
          <a:p>
            <a:r>
              <a:rPr lang="it-IT" sz="2400" b="1" dirty="0"/>
              <a:t>2. Pubblicazione tempestiva sul sito della scuola del materiale prodotto. </a:t>
            </a:r>
          </a:p>
          <a:p>
            <a:r>
              <a:rPr lang="it-IT" sz="2400" b="1" dirty="0"/>
              <a:t>3. Pubblicazione tempestiva del materiale fornito dai docenti e dagli assistenti, previa autorizzazione del DS. 4. Trasmissione dati informatici relativi ai progetti provinciali, regionali e nazionali.</a:t>
            </a:r>
          </a:p>
          <a:p>
            <a:r>
              <a:rPr lang="it-IT" sz="2400" b="1" dirty="0"/>
              <a:t>6. Supporto ai docenti nella produzione di materiale digitale e nell’utilizzo dei registri informatici e delle LIM. </a:t>
            </a:r>
          </a:p>
          <a:p>
            <a:r>
              <a:rPr lang="it-IT" sz="2400" b="1" dirty="0"/>
              <a:t>7. Pubblicizzazione interna ed esterna di iniziative e attività organizzate dalla scuola, attraverso i mezzi di comunicazione di massa ed il sito web della scuola. </a:t>
            </a:r>
          </a:p>
          <a:p>
            <a:r>
              <a:rPr lang="it-IT" sz="2400" b="1" dirty="0"/>
              <a:t>Formazione </a:t>
            </a:r>
            <a:r>
              <a:rPr lang="it-IT" sz="2400" b="1" dirty="0" err="1"/>
              <a:t>peer</a:t>
            </a:r>
            <a:r>
              <a:rPr lang="it-IT" sz="2400" b="1" dirty="0"/>
              <a:t> to </a:t>
            </a:r>
            <a:r>
              <a:rPr lang="it-IT" sz="2400" b="1" dirty="0" err="1"/>
              <a:t>peer</a:t>
            </a:r>
            <a:r>
              <a:rPr lang="it-IT" sz="2400" b="1" dirty="0"/>
              <a:t> su tematiche connesse a PNSD e tecnologia applicata alla didattica</a:t>
            </a:r>
          </a:p>
          <a:p>
            <a:r>
              <a:rPr lang="it-IT" sz="2400" b="1" dirty="0"/>
              <a:t>8. Interazione con il Dirigente Scolastico, le altre funzioni strumentali, i coordinatori di dipartimento e di classe, i collaboratori del Dirigente Scolastico, il DSGA.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0532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2891" y="133593"/>
            <a:ext cx="11218223" cy="1929742"/>
          </a:xfrm>
        </p:spPr>
        <p:txBody>
          <a:bodyPr>
            <a:noAutofit/>
          </a:bodyPr>
          <a:lstStyle/>
          <a:p>
            <a:r>
              <a:rPr lang="it-IT" sz="3200" b="1" dirty="0"/>
              <a:t>REFERENTI ORIENTAMENTO:</a:t>
            </a:r>
            <a:br>
              <a:rPr lang="it-IT" sz="3200" b="1" dirty="0"/>
            </a:b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3200" b="1" dirty="0" smtClean="0"/>
              <a:t>Prof.ssa K. Cirenei </a:t>
            </a:r>
            <a:r>
              <a:rPr lang="it-IT" sz="3200" b="1" dirty="0" smtClean="0"/>
              <a:t>in ingresso (coadiuvata </a:t>
            </a:r>
            <a:r>
              <a:rPr lang="it-IT" sz="3200" b="1" dirty="0"/>
              <a:t>dalla </a:t>
            </a:r>
            <a:r>
              <a:rPr lang="it-IT" sz="3200" b="1" dirty="0" smtClean="0"/>
              <a:t>Commissione) 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/>
              <a:t>- </a:t>
            </a:r>
            <a:r>
              <a:rPr lang="it-IT" sz="3200" b="1" dirty="0" smtClean="0"/>
              <a:t>Prof. </a:t>
            </a:r>
            <a:r>
              <a:rPr lang="it-IT" sz="3200" b="1" dirty="0" err="1" smtClean="0"/>
              <a:t>ssa</a:t>
            </a:r>
            <a:r>
              <a:rPr lang="it-IT" sz="3200" b="1" dirty="0" smtClean="0"/>
              <a:t> L. Raiola (in </a:t>
            </a:r>
            <a:r>
              <a:rPr lang="it-IT" sz="3200" b="1" dirty="0"/>
              <a:t>uscita)</a:t>
            </a:r>
            <a:br>
              <a:rPr lang="it-IT" sz="3200" b="1" dirty="0"/>
            </a:b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62891" y="2024745"/>
            <a:ext cx="11054938" cy="4898571"/>
          </a:xfrm>
        </p:spPr>
        <p:txBody>
          <a:bodyPr>
            <a:noAutofit/>
          </a:bodyPr>
          <a:lstStyle/>
          <a:p>
            <a:pPr lvl="0"/>
            <a:r>
              <a:rPr lang="it-IT" sz="2400" b="1" dirty="0"/>
              <a:t>Supporto ai docenti nell’orientamento come pratica quotidiana, elaborando o aggiornando progetti pluriennali di orientamento, proposti ai singoli Consigli di Classe/Attività di </a:t>
            </a:r>
            <a:r>
              <a:rPr lang="it-IT" sz="2400" b="1" dirty="0" err="1"/>
              <a:t>riorientamento</a:t>
            </a:r>
            <a:r>
              <a:rPr lang="it-IT" sz="2400" b="1" dirty="0"/>
              <a:t> ai fini di ridurre la dispersione scolastica.</a:t>
            </a:r>
          </a:p>
          <a:p>
            <a:pPr lvl="0"/>
            <a:r>
              <a:rPr lang="it-IT" sz="2400" b="1" dirty="0"/>
              <a:t>Gestione dei rapporti e collaborazioni con enti, istituti o agenzie impegnate sul territorio in attività di orientamento formativo, scolastico e professionale;</a:t>
            </a:r>
          </a:p>
          <a:p>
            <a:pPr lvl="0"/>
            <a:r>
              <a:rPr lang="it-IT" sz="2400" b="1" dirty="0"/>
              <a:t>Organizzazione di incontri orientativi con gli alunni delle classi terze delle scuole medie.</a:t>
            </a:r>
          </a:p>
          <a:p>
            <a:pPr lvl="0"/>
            <a:r>
              <a:rPr lang="it-IT" sz="2400" b="1" dirty="0"/>
              <a:t>Organizzazione di incontri fra i genitori degli alunni e docenti competenti</a:t>
            </a:r>
          </a:p>
          <a:p>
            <a:pPr lvl="0"/>
            <a:r>
              <a:rPr lang="it-IT" sz="2400" b="1" dirty="0"/>
              <a:t>Orientamento al lavoro, alla scelta universitaria o post-diploma per gli studenti delle classi quarte e quinte;</a:t>
            </a:r>
          </a:p>
          <a:p>
            <a:pPr lvl="0"/>
            <a:r>
              <a:rPr lang="it-IT" sz="2400" b="1" dirty="0"/>
              <a:t>Organizzazione delle e/o della partecipazione alle giornate di orientamento.</a:t>
            </a:r>
          </a:p>
        </p:txBody>
      </p:sp>
    </p:spTree>
    <p:extLst>
      <p:ext uri="{BB962C8B-B14F-4D97-AF65-F5344CB8AC3E}">
        <p14:creationId xmlns:p14="http://schemas.microsoft.com/office/powerpoint/2010/main" val="30836675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80A04DBC0A2F14F90FBA0BF18C98BA7" ma:contentTypeVersion="10" ma:contentTypeDescription="Creare un nuovo documento." ma:contentTypeScope="" ma:versionID="49f6dd6331c27f549ba277d85c79ce8c">
  <xsd:schema xmlns:xsd="http://www.w3.org/2001/XMLSchema" xmlns:xs="http://www.w3.org/2001/XMLSchema" xmlns:p="http://schemas.microsoft.com/office/2006/metadata/properties" xmlns:ns2="e29e0e44-b3a4-4a34-aecf-c6e630d010fe" xmlns:ns3="b4247469-2346-46d3-be42-cc746755b51a" targetNamespace="http://schemas.microsoft.com/office/2006/metadata/properties" ma:root="true" ma:fieldsID="d2035699aad6925c50eff8ebc633738c" ns2:_="" ns3:_="">
    <xsd:import namespace="e29e0e44-b3a4-4a34-aecf-c6e630d010fe"/>
    <xsd:import namespace="b4247469-2346-46d3-be42-cc746755b51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9e0e44-b3a4-4a34-aecf-c6e630d010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47469-2346-46d3-be42-cc746755b51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BEB1E7-94C5-4E0B-9887-6DFDA24351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F37147-E165-4A97-95EF-C98F8A033A32}">
  <ds:schemaRefs>
    <ds:schemaRef ds:uri="e29e0e44-b3a4-4a34-aecf-c6e630d010fe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4247469-2346-46d3-be42-cc746755b51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8B05336-0872-4C39-9F71-AD04D3D398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9e0e44-b3a4-4a34-aecf-c6e630d010fe"/>
    <ds:schemaRef ds:uri="b4247469-2346-46d3-be42-cc746755b5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TM10001105[[fn=Ritaglio]]</Template>
  <TotalTime>187</TotalTime>
  <Words>1416</Words>
  <Application>Microsoft Office PowerPoint</Application>
  <PresentationFormat>Widescreen</PresentationFormat>
  <Paragraphs>78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Franklin Gothic Book</vt:lpstr>
      <vt:lpstr>Crop</vt:lpstr>
      <vt:lpstr>ORGANIGRAMMA-FUNZIONIGRAMMA </vt:lpstr>
      <vt:lpstr>FUNZIONE STRUMENTALE AREA 1 Progettazione, autovalutazione e qualità: Prof. N. Bibbiani </vt:lpstr>
      <vt:lpstr>FUNZIONE STRUMENTARE AREA 2  Supporto docenti e innovazione nella didattica e valutazione:</vt:lpstr>
      <vt:lpstr>FUNZIONE STRUMENTALE AREA 3  Supporto alunni: Prof.ssa G. Ruggiero </vt:lpstr>
      <vt:lpstr>FUNZIONE STRUMENTALE AREA 4 INCLUSIONE: Prof.ssa V. Peccianti </vt:lpstr>
      <vt:lpstr>COORDINATORI DI INDIRIZZO: </vt:lpstr>
      <vt:lpstr>COMMISSIONE ORARIO D. Becattini- M.Antonietta Pandolfo – S. Fabiani:   </vt:lpstr>
      <vt:lpstr>ANIMATORE DIGITALE E RESPONSABILE SITO WEB: Prof. Cupiti – V. Peccianti – P. Spinelli (ore potenziamento) con la collaborazione dell’A.T. Andrea Profeti Team innovazione:</vt:lpstr>
      <vt:lpstr>REFERENTI ORIENTAMENTO: - Prof.ssa K. Cirenei in ingresso (coadiuvata dalla Commissione)  - Prof. ssa L. Raiola (in uscita) </vt:lpstr>
      <vt:lpstr>REFERENTE legalità Prof. N. Bibbiani; bullismo e cyberbullismo – Prof.ssa M. Carli:   - monitora la situazione della scuola, raccogliendo da insegnanti e alunni segnalazioni sulla eventuale presenza di casi di bullismo e di cyberbullismo;  - collabora con il d.s. ed i c.d.c. per adottare misure di assistenza alla vittima e sanzioni e percorsi rieducativi per l’autore supportando i docenti nella realizzazione di eventuali percorsi didattici personalizzati - accogliere i genitori informandoli sulle azioni che la scuola può mettere in atto e collabora a monitorare il percorso formativo dell’alunno;  - forma i colleghi sulla normativa esistente e mette a disposizione i materiali di approfondimento;  - promuove e pubblicizza iniziative di formazione; -;  - attiva momenti di riflessione e progettazione sulle tematiche del bullismo e del cyberbullismo </vt:lpstr>
      <vt:lpstr>Presentazione standard di PowerPoint</vt:lpstr>
      <vt:lpstr>Referente Pcto – Prof. M. Battaglia-E. Barsotti – G. Ruggiero, stage, tirocini, uscite didattiche, visite guidate e altre mobilità extra scolastiche: </vt:lpstr>
      <vt:lpstr>COMITATO TECNICO SCIENTIFICO/  COMMISSIONE PER LA DIDATTICA E L’AUTONOMIA: con funzioni consultive e di proposta per l’organizzazione degli indirizzi, le attività didattiche, laboratoriali, i progetti ecc. e l’utilizzazione degli spazi di autonomia e flessibilità: </vt:lpstr>
      <vt:lpstr>Presentazione standard di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1 Progettazione, autovalutazione e qualità:</dc:title>
  <dc:creator>Anna</dc:creator>
  <cp:lastModifiedBy>personale02</cp:lastModifiedBy>
  <cp:revision>21</cp:revision>
  <dcterms:created xsi:type="dcterms:W3CDTF">2019-09-11T20:08:28Z</dcterms:created>
  <dcterms:modified xsi:type="dcterms:W3CDTF">2022-02-16T09:42:23Z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0x010100380A04DBC0A2F14F90FBA0BF18C98BA7</vt:lpwstr>
  </property>
</Properties>
</file>